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02"/>
  </p:notesMasterIdLst>
  <p:handoutMasterIdLst>
    <p:handoutMasterId r:id="rId103"/>
  </p:handoutMasterIdLst>
  <p:sldIdLst>
    <p:sldId id="256" r:id="rId7"/>
    <p:sldId id="257" r:id="rId8"/>
    <p:sldId id="358" r:id="rId9"/>
    <p:sldId id="477" r:id="rId10"/>
    <p:sldId id="478" r:id="rId11"/>
    <p:sldId id="485" r:id="rId12"/>
    <p:sldId id="479" r:id="rId13"/>
    <p:sldId id="480" r:id="rId14"/>
    <p:sldId id="481" r:id="rId15"/>
    <p:sldId id="482" r:id="rId16"/>
    <p:sldId id="483" r:id="rId17"/>
    <p:sldId id="484" r:id="rId18"/>
    <p:sldId id="272" r:id="rId19"/>
    <p:sldId id="389" r:id="rId20"/>
    <p:sldId id="471" r:id="rId21"/>
    <p:sldId id="365" r:id="rId22"/>
    <p:sldId id="470" r:id="rId23"/>
    <p:sldId id="400" r:id="rId24"/>
    <p:sldId id="356" r:id="rId25"/>
    <p:sldId id="371" r:id="rId26"/>
    <p:sldId id="372" r:id="rId27"/>
    <p:sldId id="373" r:id="rId28"/>
    <p:sldId id="390" r:id="rId29"/>
    <p:sldId id="401" r:id="rId30"/>
    <p:sldId id="402" r:id="rId31"/>
    <p:sldId id="403" r:id="rId32"/>
    <p:sldId id="408" r:id="rId33"/>
    <p:sldId id="405" r:id="rId34"/>
    <p:sldId id="404" r:id="rId35"/>
    <p:sldId id="406" r:id="rId36"/>
    <p:sldId id="407" r:id="rId37"/>
    <p:sldId id="380" r:id="rId38"/>
    <p:sldId id="409" r:id="rId39"/>
    <p:sldId id="411" r:id="rId40"/>
    <p:sldId id="410" r:id="rId41"/>
    <p:sldId id="412" r:id="rId42"/>
    <p:sldId id="413" r:id="rId43"/>
    <p:sldId id="469" r:id="rId44"/>
    <p:sldId id="468" r:id="rId45"/>
    <p:sldId id="414" r:id="rId46"/>
    <p:sldId id="417" r:id="rId47"/>
    <p:sldId id="418" r:id="rId48"/>
    <p:sldId id="419" r:id="rId49"/>
    <p:sldId id="420" r:id="rId50"/>
    <p:sldId id="421" r:id="rId51"/>
    <p:sldId id="422" r:id="rId52"/>
    <p:sldId id="423" r:id="rId53"/>
    <p:sldId id="425" r:id="rId54"/>
    <p:sldId id="426" r:id="rId55"/>
    <p:sldId id="431" r:id="rId56"/>
    <p:sldId id="428" r:id="rId57"/>
    <p:sldId id="427" r:id="rId58"/>
    <p:sldId id="424" r:id="rId59"/>
    <p:sldId id="416" r:id="rId60"/>
    <p:sldId id="415" r:id="rId61"/>
    <p:sldId id="432" r:id="rId62"/>
    <p:sldId id="429" r:id="rId63"/>
    <p:sldId id="430" r:id="rId64"/>
    <p:sldId id="433" r:id="rId65"/>
    <p:sldId id="490" r:id="rId66"/>
    <p:sldId id="486" r:id="rId67"/>
    <p:sldId id="273" r:id="rId68"/>
    <p:sldId id="443" r:id="rId69"/>
    <p:sldId id="434" r:id="rId70"/>
    <p:sldId id="439" r:id="rId71"/>
    <p:sldId id="466" r:id="rId72"/>
    <p:sldId id="438" r:id="rId73"/>
    <p:sldId id="454" r:id="rId74"/>
    <p:sldId id="452" r:id="rId75"/>
    <p:sldId id="455" r:id="rId76"/>
    <p:sldId id="456" r:id="rId77"/>
    <p:sldId id="457" r:id="rId78"/>
    <p:sldId id="458" r:id="rId79"/>
    <p:sldId id="459" r:id="rId80"/>
    <p:sldId id="460" r:id="rId81"/>
    <p:sldId id="461" r:id="rId82"/>
    <p:sldId id="441" r:id="rId83"/>
    <p:sldId id="378" r:id="rId84"/>
    <p:sldId id="463" r:id="rId85"/>
    <p:sldId id="447" r:id="rId86"/>
    <p:sldId id="448" r:id="rId87"/>
    <p:sldId id="449" r:id="rId88"/>
    <p:sldId id="467" r:id="rId89"/>
    <p:sldId id="440" r:id="rId90"/>
    <p:sldId id="487" r:id="rId91"/>
    <p:sldId id="488" r:id="rId92"/>
    <p:sldId id="437" r:id="rId93"/>
    <p:sldId id="442" r:id="rId94"/>
    <p:sldId id="435" r:id="rId95"/>
    <p:sldId id="444" r:id="rId96"/>
    <p:sldId id="445" r:id="rId97"/>
    <p:sldId id="446" r:id="rId98"/>
    <p:sldId id="489" r:id="rId99"/>
    <p:sldId id="436" r:id="rId100"/>
    <p:sldId id="268" r:id="rId101"/>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2" pos="7376"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3"/>
    <p:restoredTop sz="93538" autoAdjust="0"/>
  </p:normalViewPr>
  <p:slideViewPr>
    <p:cSldViewPr snapToGrid="0">
      <p:cViewPr>
        <p:scale>
          <a:sx n="100" d="100"/>
          <a:sy n="100" d="100"/>
        </p:scale>
        <p:origin x="-1424" y="-768"/>
      </p:cViewPr>
      <p:guideLst>
        <p:guide orient="horz" pos="2880"/>
        <p:guide pos="7376"/>
      </p:guideLst>
    </p:cSldViewPr>
  </p:slideViewPr>
  <p:outlineViewPr>
    <p:cViewPr>
      <p:scale>
        <a:sx n="33" d="100"/>
        <a:sy n="33" d="100"/>
      </p:scale>
      <p:origin x="0" y="-104"/>
    </p:cViewPr>
  </p:outlin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interSettings" Target="printerSettings/printerSettings1.bin"/><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36C83C-B288-304E-94BF-E61CD5B8E514}" type="doc">
      <dgm:prSet loTypeId="urn:microsoft.com/office/officeart/2005/8/layout/cycle2" loCatId="" qsTypeId="urn:microsoft.com/office/officeart/2005/8/quickstyle/simple2" qsCatId="simple" csTypeId="urn:microsoft.com/office/officeart/2005/8/colors/accent1_2" csCatId="accent1" phldr="1"/>
      <dgm:spPr/>
      <dgm:t>
        <a:bodyPr/>
        <a:lstStyle/>
        <a:p>
          <a:endParaRPr lang="en-US"/>
        </a:p>
      </dgm:t>
    </dgm:pt>
    <dgm:pt modelId="{3F36FED0-EF5E-1A42-98BA-F725FCC46927}">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pPr algn="ctr"/>
          <a:r>
            <a:rPr lang="en-US" dirty="0" smtClean="0"/>
            <a:t>make change</a:t>
          </a:r>
          <a:endParaRPr lang="en-US" dirty="0"/>
        </a:p>
      </dgm:t>
    </dgm:pt>
    <dgm:pt modelId="{BBC748EC-79B0-9343-9059-53D2B5251A9F}" type="parTrans" cxnId="{59020AB6-FAED-8F4E-89F4-E3858D7A8820}">
      <dgm:prSet/>
      <dgm:spPr/>
      <dgm:t>
        <a:bodyPr/>
        <a:lstStyle/>
        <a:p>
          <a:pPr algn="ctr"/>
          <a:endParaRPr lang="en-US"/>
        </a:p>
      </dgm:t>
    </dgm:pt>
    <dgm:pt modelId="{1BDAC051-1D86-9649-9776-B82766636A19}" type="sibTrans" cxnId="{59020AB6-FAED-8F4E-89F4-E3858D7A8820}">
      <dgm:prSet/>
      <dgm:spPr/>
      <dgm:t>
        <a:bodyPr/>
        <a:lstStyle/>
        <a:p>
          <a:pPr algn="ctr"/>
          <a:endParaRPr lang="en-US"/>
        </a:p>
      </dgm:t>
    </dgm:pt>
    <dgm:pt modelId="{3FA566BD-5967-2544-BD1D-F073F6C40B58}">
      <dgm:prSet phldrT="[Text]"/>
      <dgm:spPr/>
      <dgm:t>
        <a:bodyPr/>
        <a:lstStyle/>
        <a:p>
          <a:pPr algn="ctr"/>
          <a:r>
            <a:rPr lang="en-US" dirty="0" smtClean="0"/>
            <a:t>run chef-client</a:t>
          </a:r>
          <a:endParaRPr lang="en-US" dirty="0"/>
        </a:p>
      </dgm:t>
    </dgm:pt>
    <dgm:pt modelId="{66446A9F-23D4-494C-8D15-010680B0DE03}" type="sibTrans" cxnId="{28442EE0-4B07-9744-AFB0-5C5CC223202A}">
      <dgm:prSet/>
      <dgm:spPr/>
      <dgm:t>
        <a:bodyPr/>
        <a:lstStyle/>
        <a:p>
          <a:pPr algn="ctr"/>
          <a:endParaRPr lang="en-US"/>
        </a:p>
      </dgm:t>
    </dgm:pt>
    <dgm:pt modelId="{00D0E1B9-7C3D-A74C-955C-B94304F4B352}" type="parTrans" cxnId="{28442EE0-4B07-9744-AFB0-5C5CC223202A}">
      <dgm:prSet/>
      <dgm:spPr/>
      <dgm:t>
        <a:bodyPr/>
        <a:lstStyle/>
        <a:p>
          <a:pPr algn="ctr"/>
          <a:endParaRPr lang="en-US"/>
        </a:p>
      </dgm:t>
    </dgm:pt>
    <dgm:pt modelId="{52016F2E-FC5B-4C4F-8DB8-7A4532486296}">
      <dgm:prSet phldrT="[Text]"/>
      <dgm:spPr/>
      <dgm:t>
        <a:bodyPr/>
        <a:lstStyle/>
        <a:p>
          <a:pPr algn="ctr"/>
          <a:r>
            <a:rPr lang="en-US" dirty="0" smtClean="0"/>
            <a:t>bootstrap machine</a:t>
          </a:r>
          <a:endParaRPr lang="en-US" dirty="0"/>
        </a:p>
      </dgm:t>
    </dgm:pt>
    <dgm:pt modelId="{54530FEA-48EB-A341-BC9F-3A8FF18CC516}" type="sibTrans" cxnId="{2E295BBB-B1EF-8A47-9617-FED067CFF55A}">
      <dgm:prSet/>
      <dgm:spPr/>
      <dgm:t>
        <a:bodyPr/>
        <a:lstStyle/>
        <a:p>
          <a:pPr algn="ctr"/>
          <a:endParaRPr lang="en-US"/>
        </a:p>
      </dgm:t>
    </dgm:pt>
    <dgm:pt modelId="{1E960FEB-E50A-A745-BF50-03470881EAA3}" type="parTrans" cxnId="{2E295BBB-B1EF-8A47-9617-FED067CFF55A}">
      <dgm:prSet/>
      <dgm:spPr/>
      <dgm:t>
        <a:bodyPr/>
        <a:lstStyle/>
        <a:p>
          <a:pPr algn="ctr"/>
          <a:endParaRPr lang="en-US"/>
        </a:p>
      </dgm:t>
    </dgm:pt>
    <dgm:pt modelId="{991DCA35-E91D-B649-B58B-8104F1A6AECB}">
      <dgm:prSet phldrT="[Text]"/>
      <dgm:spPr/>
      <dgm:t>
        <a:bodyPr/>
        <a:lstStyle/>
        <a:p>
          <a:pPr algn="ctr"/>
          <a:r>
            <a:rPr lang="en-US" dirty="0" smtClean="0"/>
            <a:t>provision machine</a:t>
          </a:r>
          <a:endParaRPr lang="en-US" dirty="0"/>
        </a:p>
      </dgm:t>
    </dgm:pt>
    <dgm:pt modelId="{DB7055CB-533B-5948-A8A4-913ED397A03C}" type="sibTrans" cxnId="{346C8BE2-B944-8143-B6A0-D8325F348E83}">
      <dgm:prSet/>
      <dgm:spPr/>
      <dgm:t>
        <a:bodyPr/>
        <a:lstStyle/>
        <a:p>
          <a:pPr algn="ctr"/>
          <a:endParaRPr lang="en-US"/>
        </a:p>
      </dgm:t>
    </dgm:pt>
    <dgm:pt modelId="{A815B055-67D2-3345-B1C1-93D3B54A99D3}" type="parTrans" cxnId="{346C8BE2-B944-8143-B6A0-D8325F348E83}">
      <dgm:prSet/>
      <dgm:spPr/>
      <dgm:t>
        <a:bodyPr/>
        <a:lstStyle/>
        <a:p>
          <a:pPr algn="ctr"/>
          <a:endParaRPr lang="en-US"/>
        </a:p>
      </dgm:t>
    </dgm:pt>
    <dgm:pt modelId="{56B83FC8-630A-654C-967A-D3A8D923ADAA}">
      <dgm:prSet phldrT="[Text]"/>
      <dgm:spPr/>
      <dgm:t>
        <a:bodyPr/>
        <a:lstStyle/>
        <a:p>
          <a:pPr algn="ctr"/>
          <a:r>
            <a:rPr lang="en-US" dirty="0" smtClean="0"/>
            <a:t>upload cookbook</a:t>
          </a:r>
          <a:endParaRPr lang="en-US" dirty="0"/>
        </a:p>
      </dgm:t>
    </dgm:pt>
    <dgm:pt modelId="{0D7C27DE-7D4D-A847-9D73-17717295B629}" type="sibTrans" cxnId="{DCABB525-D7FE-6744-BC76-D58344FA1D9E}">
      <dgm:prSet/>
      <dgm:spPr/>
      <dgm:t>
        <a:bodyPr/>
        <a:lstStyle/>
        <a:p>
          <a:pPr algn="ctr"/>
          <a:endParaRPr lang="en-US"/>
        </a:p>
      </dgm:t>
    </dgm:pt>
    <dgm:pt modelId="{26BF0F39-2F2B-5B4C-92A9-FDADBA7D936C}" type="parTrans" cxnId="{DCABB525-D7FE-6744-BC76-D58344FA1D9E}">
      <dgm:prSet/>
      <dgm:spPr/>
      <dgm:t>
        <a:bodyPr/>
        <a:lstStyle/>
        <a:p>
          <a:pPr algn="ctr"/>
          <a:endParaRPr lang="en-US"/>
        </a:p>
      </dgm:t>
    </dgm:pt>
    <dgm:pt modelId="{CDB4AFFD-35E7-264B-9BBD-A621B18FE722}">
      <dgm:prSet phldrT="[Text]"/>
      <dgm:spPr>
        <a:solidFill>
          <a:srgbClr val="008000"/>
        </a:solidFill>
      </dgm:spPr>
      <dgm:t>
        <a:bodyPr/>
        <a:lstStyle/>
        <a:p>
          <a:pPr algn="ctr"/>
          <a:r>
            <a:rPr lang="en-US" dirty="0" smtClean="0"/>
            <a:t>ad hoc</a:t>
          </a:r>
          <a:r>
            <a:rPr lang="en-US" baseline="0" dirty="0" smtClean="0"/>
            <a:t> verification</a:t>
          </a:r>
          <a:endParaRPr lang="en-US" dirty="0"/>
        </a:p>
      </dgm:t>
    </dgm:pt>
    <dgm:pt modelId="{D0257083-3B53-434C-B1FA-801D9BC35039}" type="parTrans" cxnId="{4F6A554F-F593-E546-805F-2FA25142AAF4}">
      <dgm:prSet/>
      <dgm:spPr/>
      <dgm:t>
        <a:bodyPr/>
        <a:lstStyle/>
        <a:p>
          <a:pPr algn="ctr"/>
          <a:endParaRPr lang="en-US"/>
        </a:p>
      </dgm:t>
    </dgm:pt>
    <dgm:pt modelId="{023F43F1-4240-0640-B914-4E7AE7038AFC}" type="sibTrans" cxnId="{4F6A554F-F593-E546-805F-2FA25142AAF4}">
      <dgm:prSet/>
      <dgm:spPr/>
      <dgm:t>
        <a:bodyPr/>
        <a:lstStyle/>
        <a:p>
          <a:pPr algn="ctr"/>
          <a:endParaRPr lang="en-US"/>
        </a:p>
      </dgm:t>
    </dgm:pt>
    <dgm:pt modelId="{EDEB5E0A-30F0-A54A-B0F8-F331AEF54BDD}" type="pres">
      <dgm:prSet presAssocID="{C236C83C-B288-304E-94BF-E61CD5B8E514}" presName="cycle" presStyleCnt="0">
        <dgm:presLayoutVars>
          <dgm:dir/>
          <dgm:resizeHandles val="exact"/>
        </dgm:presLayoutVars>
      </dgm:prSet>
      <dgm:spPr/>
      <dgm:t>
        <a:bodyPr/>
        <a:lstStyle/>
        <a:p>
          <a:endParaRPr lang="en-US"/>
        </a:p>
      </dgm:t>
    </dgm:pt>
    <dgm:pt modelId="{94E626C9-F87A-E043-A22D-F6B29DD1EF98}" type="pres">
      <dgm:prSet presAssocID="{3F36FED0-EF5E-1A42-98BA-F725FCC46927}" presName="node" presStyleLbl="node1" presStyleIdx="0" presStyleCnt="6">
        <dgm:presLayoutVars>
          <dgm:bulletEnabled val="1"/>
        </dgm:presLayoutVars>
      </dgm:prSet>
      <dgm:spPr/>
      <dgm:t>
        <a:bodyPr/>
        <a:lstStyle/>
        <a:p>
          <a:endParaRPr lang="en-US"/>
        </a:p>
      </dgm:t>
    </dgm:pt>
    <dgm:pt modelId="{0FC4F28F-3C3C-8D46-A2CB-819F5E0BA797}" type="pres">
      <dgm:prSet presAssocID="{1BDAC051-1D86-9649-9776-B82766636A19}" presName="sibTrans" presStyleLbl="sibTrans2D1" presStyleIdx="0" presStyleCnt="6"/>
      <dgm:spPr/>
      <dgm:t>
        <a:bodyPr/>
        <a:lstStyle/>
        <a:p>
          <a:endParaRPr lang="en-US"/>
        </a:p>
      </dgm:t>
    </dgm:pt>
    <dgm:pt modelId="{05D3C2B6-C474-AA4C-80D9-CA9A6F3D9CE6}" type="pres">
      <dgm:prSet presAssocID="{1BDAC051-1D86-9649-9776-B82766636A19}" presName="connectorText" presStyleLbl="sibTrans2D1" presStyleIdx="0" presStyleCnt="6"/>
      <dgm:spPr/>
      <dgm:t>
        <a:bodyPr/>
        <a:lstStyle/>
        <a:p>
          <a:endParaRPr lang="en-US"/>
        </a:p>
      </dgm:t>
    </dgm:pt>
    <dgm:pt modelId="{135C90DA-3EC2-A54F-866A-BB18EEF25E45}" type="pres">
      <dgm:prSet presAssocID="{56B83FC8-630A-654C-967A-D3A8D923ADAA}" presName="node" presStyleLbl="node1" presStyleIdx="1" presStyleCnt="6">
        <dgm:presLayoutVars>
          <dgm:bulletEnabled val="1"/>
        </dgm:presLayoutVars>
      </dgm:prSet>
      <dgm:spPr/>
      <dgm:t>
        <a:bodyPr/>
        <a:lstStyle/>
        <a:p>
          <a:endParaRPr lang="en-US"/>
        </a:p>
      </dgm:t>
    </dgm:pt>
    <dgm:pt modelId="{069690A2-A8DE-8D4D-9E05-D20B4AD80AD5}" type="pres">
      <dgm:prSet presAssocID="{0D7C27DE-7D4D-A847-9D73-17717295B629}" presName="sibTrans" presStyleLbl="sibTrans2D1" presStyleIdx="1" presStyleCnt="6"/>
      <dgm:spPr/>
      <dgm:t>
        <a:bodyPr/>
        <a:lstStyle/>
        <a:p>
          <a:endParaRPr lang="en-US"/>
        </a:p>
      </dgm:t>
    </dgm:pt>
    <dgm:pt modelId="{820F0926-7D71-014F-B7B6-834D588F001B}" type="pres">
      <dgm:prSet presAssocID="{0D7C27DE-7D4D-A847-9D73-17717295B629}" presName="connectorText" presStyleLbl="sibTrans2D1" presStyleIdx="1" presStyleCnt="6"/>
      <dgm:spPr/>
      <dgm:t>
        <a:bodyPr/>
        <a:lstStyle/>
        <a:p>
          <a:endParaRPr lang="en-US"/>
        </a:p>
      </dgm:t>
    </dgm:pt>
    <dgm:pt modelId="{355913FF-97CF-6343-854B-F45A3E4AD525}" type="pres">
      <dgm:prSet presAssocID="{991DCA35-E91D-B649-B58B-8104F1A6AECB}" presName="node" presStyleLbl="node1" presStyleIdx="2" presStyleCnt="6">
        <dgm:presLayoutVars>
          <dgm:bulletEnabled val="1"/>
        </dgm:presLayoutVars>
      </dgm:prSet>
      <dgm:spPr/>
      <dgm:t>
        <a:bodyPr/>
        <a:lstStyle/>
        <a:p>
          <a:endParaRPr lang="en-US"/>
        </a:p>
      </dgm:t>
    </dgm:pt>
    <dgm:pt modelId="{C45BB854-D005-BB4E-B171-E5A2DA33D7C6}" type="pres">
      <dgm:prSet presAssocID="{DB7055CB-533B-5948-A8A4-913ED397A03C}" presName="sibTrans" presStyleLbl="sibTrans2D1" presStyleIdx="2" presStyleCnt="6"/>
      <dgm:spPr/>
      <dgm:t>
        <a:bodyPr/>
        <a:lstStyle/>
        <a:p>
          <a:endParaRPr lang="en-US"/>
        </a:p>
      </dgm:t>
    </dgm:pt>
    <dgm:pt modelId="{075EDDB9-0C96-2B43-A392-A0ECBF74C743}" type="pres">
      <dgm:prSet presAssocID="{DB7055CB-533B-5948-A8A4-913ED397A03C}" presName="connectorText" presStyleLbl="sibTrans2D1" presStyleIdx="2" presStyleCnt="6"/>
      <dgm:spPr/>
      <dgm:t>
        <a:bodyPr/>
        <a:lstStyle/>
        <a:p>
          <a:endParaRPr lang="en-US"/>
        </a:p>
      </dgm:t>
    </dgm:pt>
    <dgm:pt modelId="{277BD6EF-3286-4548-ACB0-5BD048391FD5}" type="pres">
      <dgm:prSet presAssocID="{52016F2E-FC5B-4C4F-8DB8-7A4532486296}" presName="node" presStyleLbl="node1" presStyleIdx="3" presStyleCnt="6">
        <dgm:presLayoutVars>
          <dgm:bulletEnabled val="1"/>
        </dgm:presLayoutVars>
      </dgm:prSet>
      <dgm:spPr/>
      <dgm:t>
        <a:bodyPr/>
        <a:lstStyle/>
        <a:p>
          <a:endParaRPr lang="en-US"/>
        </a:p>
      </dgm:t>
    </dgm:pt>
    <dgm:pt modelId="{4BD5D680-E82F-D842-9581-4C08B85C229F}" type="pres">
      <dgm:prSet presAssocID="{54530FEA-48EB-A341-BC9F-3A8FF18CC516}" presName="sibTrans" presStyleLbl="sibTrans2D1" presStyleIdx="3" presStyleCnt="6"/>
      <dgm:spPr/>
      <dgm:t>
        <a:bodyPr/>
        <a:lstStyle/>
        <a:p>
          <a:endParaRPr lang="en-US"/>
        </a:p>
      </dgm:t>
    </dgm:pt>
    <dgm:pt modelId="{46692498-78BE-4D48-A59A-4B892CAE6AC6}" type="pres">
      <dgm:prSet presAssocID="{54530FEA-48EB-A341-BC9F-3A8FF18CC516}" presName="connectorText" presStyleLbl="sibTrans2D1" presStyleIdx="3" presStyleCnt="6"/>
      <dgm:spPr/>
      <dgm:t>
        <a:bodyPr/>
        <a:lstStyle/>
        <a:p>
          <a:endParaRPr lang="en-US"/>
        </a:p>
      </dgm:t>
    </dgm:pt>
    <dgm:pt modelId="{4C2C4433-38AC-2D40-992F-92C864C62041}" type="pres">
      <dgm:prSet presAssocID="{3FA566BD-5967-2544-BD1D-F073F6C40B58}" presName="node" presStyleLbl="node1" presStyleIdx="4" presStyleCnt="6">
        <dgm:presLayoutVars>
          <dgm:bulletEnabled val="1"/>
        </dgm:presLayoutVars>
      </dgm:prSet>
      <dgm:spPr/>
      <dgm:t>
        <a:bodyPr/>
        <a:lstStyle/>
        <a:p>
          <a:endParaRPr lang="en-US"/>
        </a:p>
      </dgm:t>
    </dgm:pt>
    <dgm:pt modelId="{33FBB568-E1BF-1D48-8976-37B629C706B2}" type="pres">
      <dgm:prSet presAssocID="{66446A9F-23D4-494C-8D15-010680B0DE03}" presName="sibTrans" presStyleLbl="sibTrans2D1" presStyleIdx="4" presStyleCnt="6"/>
      <dgm:spPr/>
      <dgm:t>
        <a:bodyPr/>
        <a:lstStyle/>
        <a:p>
          <a:endParaRPr lang="en-US"/>
        </a:p>
      </dgm:t>
    </dgm:pt>
    <dgm:pt modelId="{4F5F3730-54DE-084B-91AE-9EC8B5553FA5}" type="pres">
      <dgm:prSet presAssocID="{66446A9F-23D4-494C-8D15-010680B0DE03}" presName="connectorText" presStyleLbl="sibTrans2D1" presStyleIdx="4" presStyleCnt="6"/>
      <dgm:spPr/>
      <dgm:t>
        <a:bodyPr/>
        <a:lstStyle/>
        <a:p>
          <a:endParaRPr lang="en-US"/>
        </a:p>
      </dgm:t>
    </dgm:pt>
    <dgm:pt modelId="{C80D0CE8-CCC4-254A-ADE6-18CC87CC4ACE}" type="pres">
      <dgm:prSet presAssocID="{CDB4AFFD-35E7-264B-9BBD-A621B18FE722}" presName="node" presStyleLbl="node1" presStyleIdx="5" presStyleCnt="6">
        <dgm:presLayoutVars>
          <dgm:bulletEnabled val="1"/>
        </dgm:presLayoutVars>
      </dgm:prSet>
      <dgm:spPr/>
      <dgm:t>
        <a:bodyPr/>
        <a:lstStyle/>
        <a:p>
          <a:endParaRPr lang="en-US"/>
        </a:p>
      </dgm:t>
    </dgm:pt>
    <dgm:pt modelId="{587BAFEE-4925-584C-98DC-D956EB2383A2}" type="pres">
      <dgm:prSet presAssocID="{023F43F1-4240-0640-B914-4E7AE7038AFC}" presName="sibTrans" presStyleLbl="sibTrans2D1" presStyleIdx="5" presStyleCnt="6"/>
      <dgm:spPr/>
      <dgm:t>
        <a:bodyPr/>
        <a:lstStyle/>
        <a:p>
          <a:endParaRPr lang="en-US"/>
        </a:p>
      </dgm:t>
    </dgm:pt>
    <dgm:pt modelId="{F31AD22F-6A84-7A40-91FB-F8520167703B}" type="pres">
      <dgm:prSet presAssocID="{023F43F1-4240-0640-B914-4E7AE7038AFC}" presName="connectorText" presStyleLbl="sibTrans2D1" presStyleIdx="5" presStyleCnt="6"/>
      <dgm:spPr/>
      <dgm:t>
        <a:bodyPr/>
        <a:lstStyle/>
        <a:p>
          <a:endParaRPr lang="en-US"/>
        </a:p>
      </dgm:t>
    </dgm:pt>
  </dgm:ptLst>
  <dgm:cxnLst>
    <dgm:cxn modelId="{DA56616D-E609-2F4E-B393-28F7540E90D7}" type="presOf" srcId="{C236C83C-B288-304E-94BF-E61CD5B8E514}" destId="{EDEB5E0A-30F0-A54A-B0F8-F331AEF54BDD}" srcOrd="0" destOrd="0" presId="urn:microsoft.com/office/officeart/2005/8/layout/cycle2"/>
    <dgm:cxn modelId="{F625B1EC-2970-034D-B63E-0F472C98F3C3}" type="presOf" srcId="{1BDAC051-1D86-9649-9776-B82766636A19}" destId="{05D3C2B6-C474-AA4C-80D9-CA9A6F3D9CE6}" srcOrd="1" destOrd="0" presId="urn:microsoft.com/office/officeart/2005/8/layout/cycle2"/>
    <dgm:cxn modelId="{2E295BBB-B1EF-8A47-9617-FED067CFF55A}" srcId="{C236C83C-B288-304E-94BF-E61CD5B8E514}" destId="{52016F2E-FC5B-4C4F-8DB8-7A4532486296}" srcOrd="3" destOrd="0" parTransId="{1E960FEB-E50A-A745-BF50-03470881EAA3}" sibTransId="{54530FEA-48EB-A341-BC9F-3A8FF18CC516}"/>
    <dgm:cxn modelId="{D580B359-0058-EC4C-9F55-34D3091AC3A8}" type="presOf" srcId="{56B83FC8-630A-654C-967A-D3A8D923ADAA}" destId="{135C90DA-3EC2-A54F-866A-BB18EEF25E45}" srcOrd="0" destOrd="0" presId="urn:microsoft.com/office/officeart/2005/8/layout/cycle2"/>
    <dgm:cxn modelId="{DCABB525-D7FE-6744-BC76-D58344FA1D9E}" srcId="{C236C83C-B288-304E-94BF-E61CD5B8E514}" destId="{56B83FC8-630A-654C-967A-D3A8D923ADAA}" srcOrd="1" destOrd="0" parTransId="{26BF0F39-2F2B-5B4C-92A9-FDADBA7D936C}" sibTransId="{0D7C27DE-7D4D-A847-9D73-17717295B629}"/>
    <dgm:cxn modelId="{B876F7E3-AC41-4940-8750-0E85EA10FA08}" type="presOf" srcId="{023F43F1-4240-0640-B914-4E7AE7038AFC}" destId="{587BAFEE-4925-584C-98DC-D956EB2383A2}" srcOrd="0" destOrd="0" presId="urn:microsoft.com/office/officeart/2005/8/layout/cycle2"/>
    <dgm:cxn modelId="{A91729A1-DA2F-3546-AD5D-5E7442FA1F2C}" type="presOf" srcId="{1BDAC051-1D86-9649-9776-B82766636A19}" destId="{0FC4F28F-3C3C-8D46-A2CB-819F5E0BA797}" srcOrd="0" destOrd="0" presId="urn:microsoft.com/office/officeart/2005/8/layout/cycle2"/>
    <dgm:cxn modelId="{2DE4C1CC-F72E-A44D-86E0-AFE9B60A52D9}" type="presOf" srcId="{0D7C27DE-7D4D-A847-9D73-17717295B629}" destId="{820F0926-7D71-014F-B7B6-834D588F001B}" srcOrd="1" destOrd="0" presId="urn:microsoft.com/office/officeart/2005/8/layout/cycle2"/>
    <dgm:cxn modelId="{B2E347E4-2730-6D49-ADA7-AA88B93B4734}" type="presOf" srcId="{DB7055CB-533B-5948-A8A4-913ED397A03C}" destId="{075EDDB9-0C96-2B43-A392-A0ECBF74C743}" srcOrd="1" destOrd="0" presId="urn:microsoft.com/office/officeart/2005/8/layout/cycle2"/>
    <dgm:cxn modelId="{FA276703-B68B-7640-BA9B-2D20074D82F4}" type="presOf" srcId="{66446A9F-23D4-494C-8D15-010680B0DE03}" destId="{4F5F3730-54DE-084B-91AE-9EC8B5553FA5}" srcOrd="1" destOrd="0" presId="urn:microsoft.com/office/officeart/2005/8/layout/cycle2"/>
    <dgm:cxn modelId="{6B8B7F08-CFB7-3349-9F4E-43CD87F3543F}" type="presOf" srcId="{DB7055CB-533B-5948-A8A4-913ED397A03C}" destId="{C45BB854-D005-BB4E-B171-E5A2DA33D7C6}" srcOrd="0" destOrd="0" presId="urn:microsoft.com/office/officeart/2005/8/layout/cycle2"/>
    <dgm:cxn modelId="{A539C53C-78D5-9644-B4D4-84A52AE5B4EB}" type="presOf" srcId="{023F43F1-4240-0640-B914-4E7AE7038AFC}" destId="{F31AD22F-6A84-7A40-91FB-F8520167703B}" srcOrd="1" destOrd="0" presId="urn:microsoft.com/office/officeart/2005/8/layout/cycle2"/>
    <dgm:cxn modelId="{346C8BE2-B944-8143-B6A0-D8325F348E83}" srcId="{C236C83C-B288-304E-94BF-E61CD5B8E514}" destId="{991DCA35-E91D-B649-B58B-8104F1A6AECB}" srcOrd="2" destOrd="0" parTransId="{A815B055-67D2-3345-B1C1-93D3B54A99D3}" sibTransId="{DB7055CB-533B-5948-A8A4-913ED397A03C}"/>
    <dgm:cxn modelId="{59020AB6-FAED-8F4E-89F4-E3858D7A8820}" srcId="{C236C83C-B288-304E-94BF-E61CD5B8E514}" destId="{3F36FED0-EF5E-1A42-98BA-F725FCC46927}" srcOrd="0" destOrd="0" parTransId="{BBC748EC-79B0-9343-9059-53D2B5251A9F}" sibTransId="{1BDAC051-1D86-9649-9776-B82766636A19}"/>
    <dgm:cxn modelId="{2F1EF1C8-2C8B-974A-B91D-4755030656D1}" type="presOf" srcId="{3FA566BD-5967-2544-BD1D-F073F6C40B58}" destId="{4C2C4433-38AC-2D40-992F-92C864C62041}" srcOrd="0" destOrd="0" presId="urn:microsoft.com/office/officeart/2005/8/layout/cycle2"/>
    <dgm:cxn modelId="{131531EE-CBAE-3948-A69F-AD02338F72C5}" type="presOf" srcId="{3F36FED0-EF5E-1A42-98BA-F725FCC46927}" destId="{94E626C9-F87A-E043-A22D-F6B29DD1EF98}" srcOrd="0" destOrd="0" presId="urn:microsoft.com/office/officeart/2005/8/layout/cycle2"/>
    <dgm:cxn modelId="{D9381129-4D15-4B4B-8D87-93DF42911E57}" type="presOf" srcId="{54530FEA-48EB-A341-BC9F-3A8FF18CC516}" destId="{46692498-78BE-4D48-A59A-4B892CAE6AC6}" srcOrd="1" destOrd="0" presId="urn:microsoft.com/office/officeart/2005/8/layout/cycle2"/>
    <dgm:cxn modelId="{8F4E912C-0FA3-5343-BF70-AE1FBA59CAC8}" type="presOf" srcId="{66446A9F-23D4-494C-8D15-010680B0DE03}" destId="{33FBB568-E1BF-1D48-8976-37B629C706B2}" srcOrd="0" destOrd="0" presId="urn:microsoft.com/office/officeart/2005/8/layout/cycle2"/>
    <dgm:cxn modelId="{28442EE0-4B07-9744-AFB0-5C5CC223202A}" srcId="{C236C83C-B288-304E-94BF-E61CD5B8E514}" destId="{3FA566BD-5967-2544-BD1D-F073F6C40B58}" srcOrd="4" destOrd="0" parTransId="{00D0E1B9-7C3D-A74C-955C-B94304F4B352}" sibTransId="{66446A9F-23D4-494C-8D15-010680B0DE03}"/>
    <dgm:cxn modelId="{08A0B720-EE87-BE4A-B2C9-8A36EEF4DF91}" type="presOf" srcId="{54530FEA-48EB-A341-BC9F-3A8FF18CC516}" destId="{4BD5D680-E82F-D842-9581-4C08B85C229F}" srcOrd="0" destOrd="0" presId="urn:microsoft.com/office/officeart/2005/8/layout/cycle2"/>
    <dgm:cxn modelId="{4F6A554F-F593-E546-805F-2FA25142AAF4}" srcId="{C236C83C-B288-304E-94BF-E61CD5B8E514}" destId="{CDB4AFFD-35E7-264B-9BBD-A621B18FE722}" srcOrd="5" destOrd="0" parTransId="{D0257083-3B53-434C-B1FA-801D9BC35039}" sibTransId="{023F43F1-4240-0640-B914-4E7AE7038AFC}"/>
    <dgm:cxn modelId="{C493AC0C-B9EC-9D4A-ACF9-3C67DFE0B2E4}" type="presOf" srcId="{CDB4AFFD-35E7-264B-9BBD-A621B18FE722}" destId="{C80D0CE8-CCC4-254A-ADE6-18CC87CC4ACE}" srcOrd="0" destOrd="0" presId="urn:microsoft.com/office/officeart/2005/8/layout/cycle2"/>
    <dgm:cxn modelId="{829C412A-0735-BA48-96C7-83F880F43C84}" type="presOf" srcId="{52016F2E-FC5B-4C4F-8DB8-7A4532486296}" destId="{277BD6EF-3286-4548-ACB0-5BD048391FD5}" srcOrd="0" destOrd="0" presId="urn:microsoft.com/office/officeart/2005/8/layout/cycle2"/>
    <dgm:cxn modelId="{F75347F9-3FB2-2443-924C-82217B268AEE}" type="presOf" srcId="{991DCA35-E91D-B649-B58B-8104F1A6AECB}" destId="{355913FF-97CF-6343-854B-F45A3E4AD525}" srcOrd="0" destOrd="0" presId="urn:microsoft.com/office/officeart/2005/8/layout/cycle2"/>
    <dgm:cxn modelId="{484278B9-FA1C-714D-8BF8-43351DCDFF84}" type="presOf" srcId="{0D7C27DE-7D4D-A847-9D73-17717295B629}" destId="{069690A2-A8DE-8D4D-9E05-D20B4AD80AD5}" srcOrd="0" destOrd="0" presId="urn:microsoft.com/office/officeart/2005/8/layout/cycle2"/>
    <dgm:cxn modelId="{04CB5601-3ADE-694A-83D1-8431FD87EFD6}" type="presParOf" srcId="{EDEB5E0A-30F0-A54A-B0F8-F331AEF54BDD}" destId="{94E626C9-F87A-E043-A22D-F6B29DD1EF98}" srcOrd="0" destOrd="0" presId="urn:microsoft.com/office/officeart/2005/8/layout/cycle2"/>
    <dgm:cxn modelId="{FB46C4B2-B5CD-E349-83D2-FF327D921179}" type="presParOf" srcId="{EDEB5E0A-30F0-A54A-B0F8-F331AEF54BDD}" destId="{0FC4F28F-3C3C-8D46-A2CB-819F5E0BA797}" srcOrd="1" destOrd="0" presId="urn:microsoft.com/office/officeart/2005/8/layout/cycle2"/>
    <dgm:cxn modelId="{BB99138F-B311-5548-B97C-A1751F54AC83}" type="presParOf" srcId="{0FC4F28F-3C3C-8D46-A2CB-819F5E0BA797}" destId="{05D3C2B6-C474-AA4C-80D9-CA9A6F3D9CE6}" srcOrd="0" destOrd="0" presId="urn:microsoft.com/office/officeart/2005/8/layout/cycle2"/>
    <dgm:cxn modelId="{5525D1DC-9A74-A047-A97B-8464F6D1FD71}" type="presParOf" srcId="{EDEB5E0A-30F0-A54A-B0F8-F331AEF54BDD}" destId="{135C90DA-3EC2-A54F-866A-BB18EEF25E45}" srcOrd="2" destOrd="0" presId="urn:microsoft.com/office/officeart/2005/8/layout/cycle2"/>
    <dgm:cxn modelId="{A88600B2-CE59-ED43-9128-668E18923E20}" type="presParOf" srcId="{EDEB5E0A-30F0-A54A-B0F8-F331AEF54BDD}" destId="{069690A2-A8DE-8D4D-9E05-D20B4AD80AD5}" srcOrd="3" destOrd="0" presId="urn:microsoft.com/office/officeart/2005/8/layout/cycle2"/>
    <dgm:cxn modelId="{320B5993-27E6-A742-A3FA-66B06A7D0822}" type="presParOf" srcId="{069690A2-A8DE-8D4D-9E05-D20B4AD80AD5}" destId="{820F0926-7D71-014F-B7B6-834D588F001B}" srcOrd="0" destOrd="0" presId="urn:microsoft.com/office/officeart/2005/8/layout/cycle2"/>
    <dgm:cxn modelId="{8EF7A963-0A03-C743-87D8-57D9BE0D3048}" type="presParOf" srcId="{EDEB5E0A-30F0-A54A-B0F8-F331AEF54BDD}" destId="{355913FF-97CF-6343-854B-F45A3E4AD525}" srcOrd="4" destOrd="0" presId="urn:microsoft.com/office/officeart/2005/8/layout/cycle2"/>
    <dgm:cxn modelId="{A7E8273C-83E6-0741-85EB-46C1A441BDD4}" type="presParOf" srcId="{EDEB5E0A-30F0-A54A-B0F8-F331AEF54BDD}" destId="{C45BB854-D005-BB4E-B171-E5A2DA33D7C6}" srcOrd="5" destOrd="0" presId="urn:microsoft.com/office/officeart/2005/8/layout/cycle2"/>
    <dgm:cxn modelId="{C9DE1601-2A7B-894B-9322-D1C0E212B7DA}" type="presParOf" srcId="{C45BB854-D005-BB4E-B171-E5A2DA33D7C6}" destId="{075EDDB9-0C96-2B43-A392-A0ECBF74C743}" srcOrd="0" destOrd="0" presId="urn:microsoft.com/office/officeart/2005/8/layout/cycle2"/>
    <dgm:cxn modelId="{228F2093-1D76-EE47-84E9-2A53ECCA5E33}" type="presParOf" srcId="{EDEB5E0A-30F0-A54A-B0F8-F331AEF54BDD}" destId="{277BD6EF-3286-4548-ACB0-5BD048391FD5}" srcOrd="6" destOrd="0" presId="urn:microsoft.com/office/officeart/2005/8/layout/cycle2"/>
    <dgm:cxn modelId="{ED2A876F-38E4-9049-B353-6613CA790295}" type="presParOf" srcId="{EDEB5E0A-30F0-A54A-B0F8-F331AEF54BDD}" destId="{4BD5D680-E82F-D842-9581-4C08B85C229F}" srcOrd="7" destOrd="0" presId="urn:microsoft.com/office/officeart/2005/8/layout/cycle2"/>
    <dgm:cxn modelId="{DE051236-7AB2-DD4D-874E-5B1D495AD4EB}" type="presParOf" srcId="{4BD5D680-E82F-D842-9581-4C08B85C229F}" destId="{46692498-78BE-4D48-A59A-4B892CAE6AC6}" srcOrd="0" destOrd="0" presId="urn:microsoft.com/office/officeart/2005/8/layout/cycle2"/>
    <dgm:cxn modelId="{4EFE963B-7167-614F-AB28-994176D807C6}" type="presParOf" srcId="{EDEB5E0A-30F0-A54A-B0F8-F331AEF54BDD}" destId="{4C2C4433-38AC-2D40-992F-92C864C62041}" srcOrd="8" destOrd="0" presId="urn:microsoft.com/office/officeart/2005/8/layout/cycle2"/>
    <dgm:cxn modelId="{211B5C19-0172-B845-8D3F-402283028B3B}" type="presParOf" srcId="{EDEB5E0A-30F0-A54A-B0F8-F331AEF54BDD}" destId="{33FBB568-E1BF-1D48-8976-37B629C706B2}" srcOrd="9" destOrd="0" presId="urn:microsoft.com/office/officeart/2005/8/layout/cycle2"/>
    <dgm:cxn modelId="{3C91C7EE-77FD-CC4E-A4AD-102B1AE6227A}" type="presParOf" srcId="{33FBB568-E1BF-1D48-8976-37B629C706B2}" destId="{4F5F3730-54DE-084B-91AE-9EC8B5553FA5}" srcOrd="0" destOrd="0" presId="urn:microsoft.com/office/officeart/2005/8/layout/cycle2"/>
    <dgm:cxn modelId="{D09BE42C-B954-B64F-B4FF-8B634AF4FACB}" type="presParOf" srcId="{EDEB5E0A-30F0-A54A-B0F8-F331AEF54BDD}" destId="{C80D0CE8-CCC4-254A-ADE6-18CC87CC4ACE}" srcOrd="10" destOrd="0" presId="urn:microsoft.com/office/officeart/2005/8/layout/cycle2"/>
    <dgm:cxn modelId="{2F2DFFC3-715D-2143-A0C2-93BED3440350}" type="presParOf" srcId="{EDEB5E0A-30F0-A54A-B0F8-F331AEF54BDD}" destId="{587BAFEE-4925-584C-98DC-D956EB2383A2}" srcOrd="11" destOrd="0" presId="urn:microsoft.com/office/officeart/2005/8/layout/cycle2"/>
    <dgm:cxn modelId="{7124840A-4D67-5741-8CA3-FD391D27EC0C}" type="presParOf" srcId="{587BAFEE-4925-584C-98DC-D956EB2383A2}" destId="{F31AD22F-6A84-7A40-91FB-F8520167703B}" srcOrd="0" destOrd="0" presId="urn:microsoft.com/office/officeart/2005/8/layout/cycle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6C83C-B288-304E-94BF-E61CD5B8E514}" type="doc">
      <dgm:prSet loTypeId="urn:microsoft.com/office/officeart/2005/8/layout/cycle2" loCatId="" qsTypeId="urn:microsoft.com/office/officeart/2005/8/quickstyle/simple2" qsCatId="simple" csTypeId="urn:microsoft.com/office/officeart/2005/8/colors/accent1_2" csCatId="accent1" phldr="1"/>
      <dgm:spPr/>
      <dgm:t>
        <a:bodyPr/>
        <a:lstStyle/>
        <a:p>
          <a:endParaRPr lang="en-US"/>
        </a:p>
      </dgm:t>
    </dgm:pt>
    <dgm:pt modelId="{3F36FED0-EF5E-1A42-98BA-F725FCC46927}">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pPr algn="ctr"/>
          <a:r>
            <a:rPr lang="en-US" dirty="0" smtClean="0"/>
            <a:t>make change</a:t>
          </a:r>
          <a:endParaRPr lang="en-US" dirty="0"/>
        </a:p>
      </dgm:t>
    </dgm:pt>
    <dgm:pt modelId="{BBC748EC-79B0-9343-9059-53D2B5251A9F}" type="parTrans" cxnId="{59020AB6-FAED-8F4E-89F4-E3858D7A8820}">
      <dgm:prSet/>
      <dgm:spPr/>
      <dgm:t>
        <a:bodyPr/>
        <a:lstStyle/>
        <a:p>
          <a:pPr algn="ctr"/>
          <a:endParaRPr lang="en-US"/>
        </a:p>
      </dgm:t>
    </dgm:pt>
    <dgm:pt modelId="{1BDAC051-1D86-9649-9776-B82766636A19}" type="sibTrans" cxnId="{59020AB6-FAED-8F4E-89F4-E3858D7A8820}">
      <dgm:prSet/>
      <dgm:spPr/>
      <dgm:t>
        <a:bodyPr/>
        <a:lstStyle/>
        <a:p>
          <a:pPr algn="ctr"/>
          <a:endParaRPr lang="en-US"/>
        </a:p>
      </dgm:t>
    </dgm:pt>
    <dgm:pt modelId="{3FA566BD-5967-2544-BD1D-F073F6C40B58}">
      <dgm:prSet phldrT="[Text]"/>
      <dgm:spPr/>
      <dgm:t>
        <a:bodyPr/>
        <a:lstStyle/>
        <a:p>
          <a:pPr algn="ctr"/>
          <a:r>
            <a:rPr lang="en-US" dirty="0" smtClean="0"/>
            <a:t>run chef-client</a:t>
          </a:r>
          <a:endParaRPr lang="en-US" dirty="0"/>
        </a:p>
      </dgm:t>
    </dgm:pt>
    <dgm:pt modelId="{66446A9F-23D4-494C-8D15-010680B0DE03}" type="sibTrans" cxnId="{28442EE0-4B07-9744-AFB0-5C5CC223202A}">
      <dgm:prSet/>
      <dgm:spPr/>
      <dgm:t>
        <a:bodyPr/>
        <a:lstStyle/>
        <a:p>
          <a:pPr algn="ctr"/>
          <a:endParaRPr lang="en-US"/>
        </a:p>
      </dgm:t>
    </dgm:pt>
    <dgm:pt modelId="{00D0E1B9-7C3D-A74C-955C-B94304F4B352}" type="parTrans" cxnId="{28442EE0-4B07-9744-AFB0-5C5CC223202A}">
      <dgm:prSet/>
      <dgm:spPr/>
      <dgm:t>
        <a:bodyPr/>
        <a:lstStyle/>
        <a:p>
          <a:pPr algn="ctr"/>
          <a:endParaRPr lang="en-US"/>
        </a:p>
      </dgm:t>
    </dgm:pt>
    <dgm:pt modelId="{52016F2E-FC5B-4C4F-8DB8-7A4532486296}">
      <dgm:prSet phldrT="[Text]"/>
      <dgm:spPr/>
      <dgm:t>
        <a:bodyPr/>
        <a:lstStyle/>
        <a:p>
          <a:pPr algn="ctr"/>
          <a:r>
            <a:rPr lang="en-US" dirty="0" smtClean="0"/>
            <a:t>bootstrap machine</a:t>
          </a:r>
          <a:endParaRPr lang="en-US" dirty="0"/>
        </a:p>
      </dgm:t>
    </dgm:pt>
    <dgm:pt modelId="{54530FEA-48EB-A341-BC9F-3A8FF18CC516}" type="sibTrans" cxnId="{2E295BBB-B1EF-8A47-9617-FED067CFF55A}">
      <dgm:prSet/>
      <dgm:spPr/>
      <dgm:t>
        <a:bodyPr/>
        <a:lstStyle/>
        <a:p>
          <a:pPr algn="ctr"/>
          <a:endParaRPr lang="en-US"/>
        </a:p>
      </dgm:t>
    </dgm:pt>
    <dgm:pt modelId="{1E960FEB-E50A-A745-BF50-03470881EAA3}" type="parTrans" cxnId="{2E295BBB-B1EF-8A47-9617-FED067CFF55A}">
      <dgm:prSet/>
      <dgm:spPr/>
      <dgm:t>
        <a:bodyPr/>
        <a:lstStyle/>
        <a:p>
          <a:pPr algn="ctr"/>
          <a:endParaRPr lang="en-US"/>
        </a:p>
      </dgm:t>
    </dgm:pt>
    <dgm:pt modelId="{991DCA35-E91D-B649-B58B-8104F1A6AECB}">
      <dgm:prSet phldrT="[Text]"/>
      <dgm:spPr/>
      <dgm:t>
        <a:bodyPr/>
        <a:lstStyle/>
        <a:p>
          <a:pPr algn="ctr"/>
          <a:r>
            <a:rPr lang="en-US" dirty="0" smtClean="0"/>
            <a:t>provision machine</a:t>
          </a:r>
          <a:endParaRPr lang="en-US" dirty="0"/>
        </a:p>
      </dgm:t>
    </dgm:pt>
    <dgm:pt modelId="{DB7055CB-533B-5948-A8A4-913ED397A03C}" type="sibTrans" cxnId="{346C8BE2-B944-8143-B6A0-D8325F348E83}">
      <dgm:prSet/>
      <dgm:spPr/>
      <dgm:t>
        <a:bodyPr/>
        <a:lstStyle/>
        <a:p>
          <a:pPr algn="ctr"/>
          <a:endParaRPr lang="en-US"/>
        </a:p>
      </dgm:t>
    </dgm:pt>
    <dgm:pt modelId="{A815B055-67D2-3345-B1C1-93D3B54A99D3}" type="parTrans" cxnId="{346C8BE2-B944-8143-B6A0-D8325F348E83}">
      <dgm:prSet/>
      <dgm:spPr/>
      <dgm:t>
        <a:bodyPr/>
        <a:lstStyle/>
        <a:p>
          <a:pPr algn="ctr"/>
          <a:endParaRPr lang="en-US"/>
        </a:p>
      </dgm:t>
    </dgm:pt>
    <dgm:pt modelId="{56B83FC8-630A-654C-967A-D3A8D923ADAA}">
      <dgm:prSet phldrT="[Text]"/>
      <dgm:spPr/>
      <dgm:t>
        <a:bodyPr/>
        <a:lstStyle/>
        <a:p>
          <a:pPr algn="ctr"/>
          <a:r>
            <a:rPr lang="en-US" dirty="0" smtClean="0"/>
            <a:t>upload cookbook</a:t>
          </a:r>
          <a:endParaRPr lang="en-US" dirty="0"/>
        </a:p>
      </dgm:t>
    </dgm:pt>
    <dgm:pt modelId="{0D7C27DE-7D4D-A847-9D73-17717295B629}" type="sibTrans" cxnId="{DCABB525-D7FE-6744-BC76-D58344FA1D9E}">
      <dgm:prSet/>
      <dgm:spPr/>
      <dgm:t>
        <a:bodyPr/>
        <a:lstStyle/>
        <a:p>
          <a:pPr algn="ctr"/>
          <a:endParaRPr lang="en-US"/>
        </a:p>
      </dgm:t>
    </dgm:pt>
    <dgm:pt modelId="{26BF0F39-2F2B-5B4C-92A9-FDADBA7D936C}" type="parTrans" cxnId="{DCABB525-D7FE-6744-BC76-D58344FA1D9E}">
      <dgm:prSet/>
      <dgm:spPr/>
      <dgm:t>
        <a:bodyPr/>
        <a:lstStyle/>
        <a:p>
          <a:pPr algn="ctr"/>
          <a:endParaRPr lang="en-US"/>
        </a:p>
      </dgm:t>
    </dgm:pt>
    <dgm:pt modelId="{CDB4AFFD-35E7-264B-9BBD-A621B18FE722}">
      <dgm:prSet phldrT="[Text]"/>
      <dgm:spPr>
        <a:solidFill>
          <a:srgbClr val="008000"/>
        </a:solidFill>
      </dgm:spPr>
      <dgm:t>
        <a:bodyPr/>
        <a:lstStyle/>
        <a:p>
          <a:pPr algn="ctr"/>
          <a:r>
            <a:rPr lang="en-US" dirty="0" smtClean="0"/>
            <a:t>ad hoc</a:t>
          </a:r>
          <a:r>
            <a:rPr lang="en-US" baseline="0" dirty="0" smtClean="0"/>
            <a:t> verification</a:t>
          </a:r>
          <a:endParaRPr lang="en-US" dirty="0"/>
        </a:p>
      </dgm:t>
    </dgm:pt>
    <dgm:pt modelId="{D0257083-3B53-434C-B1FA-801D9BC35039}" type="parTrans" cxnId="{4F6A554F-F593-E546-805F-2FA25142AAF4}">
      <dgm:prSet/>
      <dgm:spPr/>
      <dgm:t>
        <a:bodyPr/>
        <a:lstStyle/>
        <a:p>
          <a:pPr algn="ctr"/>
          <a:endParaRPr lang="en-US"/>
        </a:p>
      </dgm:t>
    </dgm:pt>
    <dgm:pt modelId="{023F43F1-4240-0640-B914-4E7AE7038AFC}" type="sibTrans" cxnId="{4F6A554F-F593-E546-805F-2FA25142AAF4}">
      <dgm:prSet/>
      <dgm:spPr/>
      <dgm:t>
        <a:bodyPr/>
        <a:lstStyle/>
        <a:p>
          <a:pPr algn="ctr"/>
          <a:endParaRPr lang="en-US"/>
        </a:p>
      </dgm:t>
    </dgm:pt>
    <dgm:pt modelId="{EDEB5E0A-30F0-A54A-B0F8-F331AEF54BDD}" type="pres">
      <dgm:prSet presAssocID="{C236C83C-B288-304E-94BF-E61CD5B8E514}" presName="cycle" presStyleCnt="0">
        <dgm:presLayoutVars>
          <dgm:dir/>
          <dgm:resizeHandles val="exact"/>
        </dgm:presLayoutVars>
      </dgm:prSet>
      <dgm:spPr/>
      <dgm:t>
        <a:bodyPr/>
        <a:lstStyle/>
        <a:p>
          <a:endParaRPr lang="en-US"/>
        </a:p>
      </dgm:t>
    </dgm:pt>
    <dgm:pt modelId="{94E626C9-F87A-E043-A22D-F6B29DD1EF98}" type="pres">
      <dgm:prSet presAssocID="{3F36FED0-EF5E-1A42-98BA-F725FCC46927}" presName="node" presStyleLbl="node1" presStyleIdx="0" presStyleCnt="6">
        <dgm:presLayoutVars>
          <dgm:bulletEnabled val="1"/>
        </dgm:presLayoutVars>
      </dgm:prSet>
      <dgm:spPr/>
      <dgm:t>
        <a:bodyPr/>
        <a:lstStyle/>
        <a:p>
          <a:endParaRPr lang="en-US"/>
        </a:p>
      </dgm:t>
    </dgm:pt>
    <dgm:pt modelId="{0FC4F28F-3C3C-8D46-A2CB-819F5E0BA797}" type="pres">
      <dgm:prSet presAssocID="{1BDAC051-1D86-9649-9776-B82766636A19}" presName="sibTrans" presStyleLbl="sibTrans2D1" presStyleIdx="0" presStyleCnt="6"/>
      <dgm:spPr/>
      <dgm:t>
        <a:bodyPr/>
        <a:lstStyle/>
        <a:p>
          <a:endParaRPr lang="en-US"/>
        </a:p>
      </dgm:t>
    </dgm:pt>
    <dgm:pt modelId="{05D3C2B6-C474-AA4C-80D9-CA9A6F3D9CE6}" type="pres">
      <dgm:prSet presAssocID="{1BDAC051-1D86-9649-9776-B82766636A19}" presName="connectorText" presStyleLbl="sibTrans2D1" presStyleIdx="0" presStyleCnt="6"/>
      <dgm:spPr/>
      <dgm:t>
        <a:bodyPr/>
        <a:lstStyle/>
        <a:p>
          <a:endParaRPr lang="en-US"/>
        </a:p>
      </dgm:t>
    </dgm:pt>
    <dgm:pt modelId="{135C90DA-3EC2-A54F-866A-BB18EEF25E45}" type="pres">
      <dgm:prSet presAssocID="{56B83FC8-630A-654C-967A-D3A8D923ADAA}" presName="node" presStyleLbl="node1" presStyleIdx="1" presStyleCnt="6">
        <dgm:presLayoutVars>
          <dgm:bulletEnabled val="1"/>
        </dgm:presLayoutVars>
      </dgm:prSet>
      <dgm:spPr/>
      <dgm:t>
        <a:bodyPr/>
        <a:lstStyle/>
        <a:p>
          <a:endParaRPr lang="en-US"/>
        </a:p>
      </dgm:t>
    </dgm:pt>
    <dgm:pt modelId="{069690A2-A8DE-8D4D-9E05-D20B4AD80AD5}" type="pres">
      <dgm:prSet presAssocID="{0D7C27DE-7D4D-A847-9D73-17717295B629}" presName="sibTrans" presStyleLbl="sibTrans2D1" presStyleIdx="1" presStyleCnt="6"/>
      <dgm:spPr/>
      <dgm:t>
        <a:bodyPr/>
        <a:lstStyle/>
        <a:p>
          <a:endParaRPr lang="en-US"/>
        </a:p>
      </dgm:t>
    </dgm:pt>
    <dgm:pt modelId="{820F0926-7D71-014F-B7B6-834D588F001B}" type="pres">
      <dgm:prSet presAssocID="{0D7C27DE-7D4D-A847-9D73-17717295B629}" presName="connectorText" presStyleLbl="sibTrans2D1" presStyleIdx="1" presStyleCnt="6"/>
      <dgm:spPr/>
      <dgm:t>
        <a:bodyPr/>
        <a:lstStyle/>
        <a:p>
          <a:endParaRPr lang="en-US"/>
        </a:p>
      </dgm:t>
    </dgm:pt>
    <dgm:pt modelId="{355913FF-97CF-6343-854B-F45A3E4AD525}" type="pres">
      <dgm:prSet presAssocID="{991DCA35-E91D-B649-B58B-8104F1A6AECB}" presName="node" presStyleLbl="node1" presStyleIdx="2" presStyleCnt="6">
        <dgm:presLayoutVars>
          <dgm:bulletEnabled val="1"/>
        </dgm:presLayoutVars>
      </dgm:prSet>
      <dgm:spPr/>
      <dgm:t>
        <a:bodyPr/>
        <a:lstStyle/>
        <a:p>
          <a:endParaRPr lang="en-US"/>
        </a:p>
      </dgm:t>
    </dgm:pt>
    <dgm:pt modelId="{C45BB854-D005-BB4E-B171-E5A2DA33D7C6}" type="pres">
      <dgm:prSet presAssocID="{DB7055CB-533B-5948-A8A4-913ED397A03C}" presName="sibTrans" presStyleLbl="sibTrans2D1" presStyleIdx="2" presStyleCnt="6"/>
      <dgm:spPr/>
      <dgm:t>
        <a:bodyPr/>
        <a:lstStyle/>
        <a:p>
          <a:endParaRPr lang="en-US"/>
        </a:p>
      </dgm:t>
    </dgm:pt>
    <dgm:pt modelId="{075EDDB9-0C96-2B43-A392-A0ECBF74C743}" type="pres">
      <dgm:prSet presAssocID="{DB7055CB-533B-5948-A8A4-913ED397A03C}" presName="connectorText" presStyleLbl="sibTrans2D1" presStyleIdx="2" presStyleCnt="6"/>
      <dgm:spPr/>
      <dgm:t>
        <a:bodyPr/>
        <a:lstStyle/>
        <a:p>
          <a:endParaRPr lang="en-US"/>
        </a:p>
      </dgm:t>
    </dgm:pt>
    <dgm:pt modelId="{277BD6EF-3286-4548-ACB0-5BD048391FD5}" type="pres">
      <dgm:prSet presAssocID="{52016F2E-FC5B-4C4F-8DB8-7A4532486296}" presName="node" presStyleLbl="node1" presStyleIdx="3" presStyleCnt="6">
        <dgm:presLayoutVars>
          <dgm:bulletEnabled val="1"/>
        </dgm:presLayoutVars>
      </dgm:prSet>
      <dgm:spPr/>
      <dgm:t>
        <a:bodyPr/>
        <a:lstStyle/>
        <a:p>
          <a:endParaRPr lang="en-US"/>
        </a:p>
      </dgm:t>
    </dgm:pt>
    <dgm:pt modelId="{4BD5D680-E82F-D842-9581-4C08B85C229F}" type="pres">
      <dgm:prSet presAssocID="{54530FEA-48EB-A341-BC9F-3A8FF18CC516}" presName="sibTrans" presStyleLbl="sibTrans2D1" presStyleIdx="3" presStyleCnt="6"/>
      <dgm:spPr/>
      <dgm:t>
        <a:bodyPr/>
        <a:lstStyle/>
        <a:p>
          <a:endParaRPr lang="en-US"/>
        </a:p>
      </dgm:t>
    </dgm:pt>
    <dgm:pt modelId="{46692498-78BE-4D48-A59A-4B892CAE6AC6}" type="pres">
      <dgm:prSet presAssocID="{54530FEA-48EB-A341-BC9F-3A8FF18CC516}" presName="connectorText" presStyleLbl="sibTrans2D1" presStyleIdx="3" presStyleCnt="6"/>
      <dgm:spPr/>
      <dgm:t>
        <a:bodyPr/>
        <a:lstStyle/>
        <a:p>
          <a:endParaRPr lang="en-US"/>
        </a:p>
      </dgm:t>
    </dgm:pt>
    <dgm:pt modelId="{4C2C4433-38AC-2D40-992F-92C864C62041}" type="pres">
      <dgm:prSet presAssocID="{3FA566BD-5967-2544-BD1D-F073F6C40B58}" presName="node" presStyleLbl="node1" presStyleIdx="4" presStyleCnt="6">
        <dgm:presLayoutVars>
          <dgm:bulletEnabled val="1"/>
        </dgm:presLayoutVars>
      </dgm:prSet>
      <dgm:spPr/>
      <dgm:t>
        <a:bodyPr/>
        <a:lstStyle/>
        <a:p>
          <a:endParaRPr lang="en-US"/>
        </a:p>
      </dgm:t>
    </dgm:pt>
    <dgm:pt modelId="{33FBB568-E1BF-1D48-8976-37B629C706B2}" type="pres">
      <dgm:prSet presAssocID="{66446A9F-23D4-494C-8D15-010680B0DE03}" presName="sibTrans" presStyleLbl="sibTrans2D1" presStyleIdx="4" presStyleCnt="6"/>
      <dgm:spPr/>
      <dgm:t>
        <a:bodyPr/>
        <a:lstStyle/>
        <a:p>
          <a:endParaRPr lang="en-US"/>
        </a:p>
      </dgm:t>
    </dgm:pt>
    <dgm:pt modelId="{4F5F3730-54DE-084B-91AE-9EC8B5553FA5}" type="pres">
      <dgm:prSet presAssocID="{66446A9F-23D4-494C-8D15-010680B0DE03}" presName="connectorText" presStyleLbl="sibTrans2D1" presStyleIdx="4" presStyleCnt="6"/>
      <dgm:spPr/>
      <dgm:t>
        <a:bodyPr/>
        <a:lstStyle/>
        <a:p>
          <a:endParaRPr lang="en-US"/>
        </a:p>
      </dgm:t>
    </dgm:pt>
    <dgm:pt modelId="{C80D0CE8-CCC4-254A-ADE6-18CC87CC4ACE}" type="pres">
      <dgm:prSet presAssocID="{CDB4AFFD-35E7-264B-9BBD-A621B18FE722}" presName="node" presStyleLbl="node1" presStyleIdx="5" presStyleCnt="6">
        <dgm:presLayoutVars>
          <dgm:bulletEnabled val="1"/>
        </dgm:presLayoutVars>
      </dgm:prSet>
      <dgm:spPr/>
      <dgm:t>
        <a:bodyPr/>
        <a:lstStyle/>
        <a:p>
          <a:endParaRPr lang="en-US"/>
        </a:p>
      </dgm:t>
    </dgm:pt>
    <dgm:pt modelId="{587BAFEE-4925-584C-98DC-D956EB2383A2}" type="pres">
      <dgm:prSet presAssocID="{023F43F1-4240-0640-B914-4E7AE7038AFC}" presName="sibTrans" presStyleLbl="sibTrans2D1" presStyleIdx="5" presStyleCnt="6"/>
      <dgm:spPr/>
      <dgm:t>
        <a:bodyPr/>
        <a:lstStyle/>
        <a:p>
          <a:endParaRPr lang="en-US"/>
        </a:p>
      </dgm:t>
    </dgm:pt>
    <dgm:pt modelId="{F31AD22F-6A84-7A40-91FB-F8520167703B}" type="pres">
      <dgm:prSet presAssocID="{023F43F1-4240-0640-B914-4E7AE7038AFC}" presName="connectorText" presStyleLbl="sibTrans2D1" presStyleIdx="5" presStyleCnt="6"/>
      <dgm:spPr/>
      <dgm:t>
        <a:bodyPr/>
        <a:lstStyle/>
        <a:p>
          <a:endParaRPr lang="en-US"/>
        </a:p>
      </dgm:t>
    </dgm:pt>
  </dgm:ptLst>
  <dgm:cxnLst>
    <dgm:cxn modelId="{3A8664E8-5F60-F64C-B57C-1ACCF5157420}" type="presOf" srcId="{52016F2E-FC5B-4C4F-8DB8-7A4532486296}" destId="{277BD6EF-3286-4548-ACB0-5BD048391FD5}" srcOrd="0" destOrd="0" presId="urn:microsoft.com/office/officeart/2005/8/layout/cycle2"/>
    <dgm:cxn modelId="{59020AB6-FAED-8F4E-89F4-E3858D7A8820}" srcId="{C236C83C-B288-304E-94BF-E61CD5B8E514}" destId="{3F36FED0-EF5E-1A42-98BA-F725FCC46927}" srcOrd="0" destOrd="0" parTransId="{BBC748EC-79B0-9343-9059-53D2B5251A9F}" sibTransId="{1BDAC051-1D86-9649-9776-B82766636A19}"/>
    <dgm:cxn modelId="{3E3C4E5C-7974-C14B-B030-C98CD6D6B52E}" type="presOf" srcId="{1BDAC051-1D86-9649-9776-B82766636A19}" destId="{05D3C2B6-C474-AA4C-80D9-CA9A6F3D9CE6}" srcOrd="1" destOrd="0" presId="urn:microsoft.com/office/officeart/2005/8/layout/cycle2"/>
    <dgm:cxn modelId="{2A0A63F4-84D5-0548-A213-0195725FD586}" type="presOf" srcId="{1BDAC051-1D86-9649-9776-B82766636A19}" destId="{0FC4F28F-3C3C-8D46-A2CB-819F5E0BA797}" srcOrd="0" destOrd="0" presId="urn:microsoft.com/office/officeart/2005/8/layout/cycle2"/>
    <dgm:cxn modelId="{C6449625-AC73-7B49-BA2B-1C30E61EFE7C}" type="presOf" srcId="{023F43F1-4240-0640-B914-4E7AE7038AFC}" destId="{587BAFEE-4925-584C-98DC-D956EB2383A2}" srcOrd="0" destOrd="0" presId="urn:microsoft.com/office/officeart/2005/8/layout/cycle2"/>
    <dgm:cxn modelId="{F9DBAB73-B37C-464C-B787-0A9B876B3039}" type="presOf" srcId="{DB7055CB-533B-5948-A8A4-913ED397A03C}" destId="{075EDDB9-0C96-2B43-A392-A0ECBF74C743}" srcOrd="1" destOrd="0" presId="urn:microsoft.com/office/officeart/2005/8/layout/cycle2"/>
    <dgm:cxn modelId="{3CC4256F-BC88-5E44-BD70-F6A14AA3AA03}" type="presOf" srcId="{3F36FED0-EF5E-1A42-98BA-F725FCC46927}" destId="{94E626C9-F87A-E043-A22D-F6B29DD1EF98}" srcOrd="0" destOrd="0" presId="urn:microsoft.com/office/officeart/2005/8/layout/cycle2"/>
    <dgm:cxn modelId="{105A35AA-114D-FF49-A073-AB81CDCE049C}" type="presOf" srcId="{C236C83C-B288-304E-94BF-E61CD5B8E514}" destId="{EDEB5E0A-30F0-A54A-B0F8-F331AEF54BDD}" srcOrd="0" destOrd="0" presId="urn:microsoft.com/office/officeart/2005/8/layout/cycle2"/>
    <dgm:cxn modelId="{B3C63D7F-FA5A-3547-97AE-7E4D9809A163}" type="presOf" srcId="{54530FEA-48EB-A341-BC9F-3A8FF18CC516}" destId="{46692498-78BE-4D48-A59A-4B892CAE6AC6}" srcOrd="1" destOrd="0" presId="urn:microsoft.com/office/officeart/2005/8/layout/cycle2"/>
    <dgm:cxn modelId="{EF15F1DB-42CE-0D4A-81A3-A448163099F0}" type="presOf" srcId="{66446A9F-23D4-494C-8D15-010680B0DE03}" destId="{4F5F3730-54DE-084B-91AE-9EC8B5553FA5}" srcOrd="1" destOrd="0" presId="urn:microsoft.com/office/officeart/2005/8/layout/cycle2"/>
    <dgm:cxn modelId="{CDEA1AA8-F755-0F47-AD37-44F7ADDC95F1}" type="presOf" srcId="{56B83FC8-630A-654C-967A-D3A8D923ADAA}" destId="{135C90DA-3EC2-A54F-866A-BB18EEF25E45}" srcOrd="0" destOrd="0" presId="urn:microsoft.com/office/officeart/2005/8/layout/cycle2"/>
    <dgm:cxn modelId="{40AE4F7C-2092-0749-BF76-DEB26D8D9906}" type="presOf" srcId="{66446A9F-23D4-494C-8D15-010680B0DE03}" destId="{33FBB568-E1BF-1D48-8976-37B629C706B2}" srcOrd="0" destOrd="0" presId="urn:microsoft.com/office/officeart/2005/8/layout/cycle2"/>
    <dgm:cxn modelId="{4C090AB5-8E64-FC4B-ADC7-1F9F7C9B05C9}" type="presOf" srcId="{0D7C27DE-7D4D-A847-9D73-17717295B629}" destId="{820F0926-7D71-014F-B7B6-834D588F001B}" srcOrd="1" destOrd="0" presId="urn:microsoft.com/office/officeart/2005/8/layout/cycle2"/>
    <dgm:cxn modelId="{DCABB525-D7FE-6744-BC76-D58344FA1D9E}" srcId="{C236C83C-B288-304E-94BF-E61CD5B8E514}" destId="{56B83FC8-630A-654C-967A-D3A8D923ADAA}" srcOrd="1" destOrd="0" parTransId="{26BF0F39-2F2B-5B4C-92A9-FDADBA7D936C}" sibTransId="{0D7C27DE-7D4D-A847-9D73-17717295B629}"/>
    <dgm:cxn modelId="{2E295BBB-B1EF-8A47-9617-FED067CFF55A}" srcId="{C236C83C-B288-304E-94BF-E61CD5B8E514}" destId="{52016F2E-FC5B-4C4F-8DB8-7A4532486296}" srcOrd="3" destOrd="0" parTransId="{1E960FEB-E50A-A745-BF50-03470881EAA3}" sibTransId="{54530FEA-48EB-A341-BC9F-3A8FF18CC516}"/>
    <dgm:cxn modelId="{A63BB98C-B075-4C4D-BEAF-30F0E183116E}" type="presOf" srcId="{991DCA35-E91D-B649-B58B-8104F1A6AECB}" destId="{355913FF-97CF-6343-854B-F45A3E4AD525}" srcOrd="0" destOrd="0" presId="urn:microsoft.com/office/officeart/2005/8/layout/cycle2"/>
    <dgm:cxn modelId="{BE393DA2-4D36-8242-B917-39F3A74A7299}" type="presOf" srcId="{CDB4AFFD-35E7-264B-9BBD-A621B18FE722}" destId="{C80D0CE8-CCC4-254A-ADE6-18CC87CC4ACE}" srcOrd="0" destOrd="0" presId="urn:microsoft.com/office/officeart/2005/8/layout/cycle2"/>
    <dgm:cxn modelId="{983A8B4E-C7AC-3549-B103-EA054DDC2910}" type="presOf" srcId="{54530FEA-48EB-A341-BC9F-3A8FF18CC516}" destId="{4BD5D680-E82F-D842-9581-4C08B85C229F}" srcOrd="0" destOrd="0" presId="urn:microsoft.com/office/officeart/2005/8/layout/cycle2"/>
    <dgm:cxn modelId="{28442EE0-4B07-9744-AFB0-5C5CC223202A}" srcId="{C236C83C-B288-304E-94BF-E61CD5B8E514}" destId="{3FA566BD-5967-2544-BD1D-F073F6C40B58}" srcOrd="4" destOrd="0" parTransId="{00D0E1B9-7C3D-A74C-955C-B94304F4B352}" sibTransId="{66446A9F-23D4-494C-8D15-010680B0DE03}"/>
    <dgm:cxn modelId="{346C8BE2-B944-8143-B6A0-D8325F348E83}" srcId="{C236C83C-B288-304E-94BF-E61CD5B8E514}" destId="{991DCA35-E91D-B649-B58B-8104F1A6AECB}" srcOrd="2" destOrd="0" parTransId="{A815B055-67D2-3345-B1C1-93D3B54A99D3}" sibTransId="{DB7055CB-533B-5948-A8A4-913ED397A03C}"/>
    <dgm:cxn modelId="{6F0E979E-E28E-3247-885F-D623939C97A9}" type="presOf" srcId="{023F43F1-4240-0640-B914-4E7AE7038AFC}" destId="{F31AD22F-6A84-7A40-91FB-F8520167703B}" srcOrd="1" destOrd="0" presId="urn:microsoft.com/office/officeart/2005/8/layout/cycle2"/>
    <dgm:cxn modelId="{55287CFA-A5FA-CC48-A84E-85DCC60D1DF0}" type="presOf" srcId="{DB7055CB-533B-5948-A8A4-913ED397A03C}" destId="{C45BB854-D005-BB4E-B171-E5A2DA33D7C6}" srcOrd="0" destOrd="0" presId="urn:microsoft.com/office/officeart/2005/8/layout/cycle2"/>
    <dgm:cxn modelId="{4F6A554F-F593-E546-805F-2FA25142AAF4}" srcId="{C236C83C-B288-304E-94BF-E61CD5B8E514}" destId="{CDB4AFFD-35E7-264B-9BBD-A621B18FE722}" srcOrd="5" destOrd="0" parTransId="{D0257083-3B53-434C-B1FA-801D9BC35039}" sibTransId="{023F43F1-4240-0640-B914-4E7AE7038AFC}"/>
    <dgm:cxn modelId="{35EDC147-8169-F14B-BF97-630D514DC0EB}" type="presOf" srcId="{0D7C27DE-7D4D-A847-9D73-17717295B629}" destId="{069690A2-A8DE-8D4D-9E05-D20B4AD80AD5}" srcOrd="0" destOrd="0" presId="urn:microsoft.com/office/officeart/2005/8/layout/cycle2"/>
    <dgm:cxn modelId="{E0CD2B29-735D-2C4F-A4B9-9AB1778AAA2E}" type="presOf" srcId="{3FA566BD-5967-2544-BD1D-F073F6C40B58}" destId="{4C2C4433-38AC-2D40-992F-92C864C62041}" srcOrd="0" destOrd="0" presId="urn:microsoft.com/office/officeart/2005/8/layout/cycle2"/>
    <dgm:cxn modelId="{A17C7DCE-CFBF-964A-9B5C-0CD7AF51AAB3}" type="presParOf" srcId="{EDEB5E0A-30F0-A54A-B0F8-F331AEF54BDD}" destId="{94E626C9-F87A-E043-A22D-F6B29DD1EF98}" srcOrd="0" destOrd="0" presId="urn:microsoft.com/office/officeart/2005/8/layout/cycle2"/>
    <dgm:cxn modelId="{30653EBB-C0B0-3A4C-87D3-DB1E687D9515}" type="presParOf" srcId="{EDEB5E0A-30F0-A54A-B0F8-F331AEF54BDD}" destId="{0FC4F28F-3C3C-8D46-A2CB-819F5E0BA797}" srcOrd="1" destOrd="0" presId="urn:microsoft.com/office/officeart/2005/8/layout/cycle2"/>
    <dgm:cxn modelId="{D2881FC3-F011-0840-A844-D64DF37B8867}" type="presParOf" srcId="{0FC4F28F-3C3C-8D46-A2CB-819F5E0BA797}" destId="{05D3C2B6-C474-AA4C-80D9-CA9A6F3D9CE6}" srcOrd="0" destOrd="0" presId="urn:microsoft.com/office/officeart/2005/8/layout/cycle2"/>
    <dgm:cxn modelId="{1FA98978-55A6-E348-B583-9441503E0362}" type="presParOf" srcId="{EDEB5E0A-30F0-A54A-B0F8-F331AEF54BDD}" destId="{135C90DA-3EC2-A54F-866A-BB18EEF25E45}" srcOrd="2" destOrd="0" presId="urn:microsoft.com/office/officeart/2005/8/layout/cycle2"/>
    <dgm:cxn modelId="{A45FA8C8-7EE7-5141-9897-87D6FBF54FBD}" type="presParOf" srcId="{EDEB5E0A-30F0-A54A-B0F8-F331AEF54BDD}" destId="{069690A2-A8DE-8D4D-9E05-D20B4AD80AD5}" srcOrd="3" destOrd="0" presId="urn:microsoft.com/office/officeart/2005/8/layout/cycle2"/>
    <dgm:cxn modelId="{DB797979-4BAC-FF40-8192-2DDA1CEE73FB}" type="presParOf" srcId="{069690A2-A8DE-8D4D-9E05-D20B4AD80AD5}" destId="{820F0926-7D71-014F-B7B6-834D588F001B}" srcOrd="0" destOrd="0" presId="urn:microsoft.com/office/officeart/2005/8/layout/cycle2"/>
    <dgm:cxn modelId="{ED1832AA-58A7-BC4A-90C6-7DC5EA7624B1}" type="presParOf" srcId="{EDEB5E0A-30F0-A54A-B0F8-F331AEF54BDD}" destId="{355913FF-97CF-6343-854B-F45A3E4AD525}" srcOrd="4" destOrd="0" presId="urn:microsoft.com/office/officeart/2005/8/layout/cycle2"/>
    <dgm:cxn modelId="{ED8FE6CC-2433-064F-96B0-AF5D046BD7FD}" type="presParOf" srcId="{EDEB5E0A-30F0-A54A-B0F8-F331AEF54BDD}" destId="{C45BB854-D005-BB4E-B171-E5A2DA33D7C6}" srcOrd="5" destOrd="0" presId="urn:microsoft.com/office/officeart/2005/8/layout/cycle2"/>
    <dgm:cxn modelId="{D07D0BB2-EF2F-AA4D-A8DE-E47C753820BB}" type="presParOf" srcId="{C45BB854-D005-BB4E-B171-E5A2DA33D7C6}" destId="{075EDDB9-0C96-2B43-A392-A0ECBF74C743}" srcOrd="0" destOrd="0" presId="urn:microsoft.com/office/officeart/2005/8/layout/cycle2"/>
    <dgm:cxn modelId="{B0AF6719-E87F-0D48-B341-393F752AB5C4}" type="presParOf" srcId="{EDEB5E0A-30F0-A54A-B0F8-F331AEF54BDD}" destId="{277BD6EF-3286-4548-ACB0-5BD048391FD5}" srcOrd="6" destOrd="0" presId="urn:microsoft.com/office/officeart/2005/8/layout/cycle2"/>
    <dgm:cxn modelId="{4182EF17-E1AC-B54D-A6AD-1BC5F8DE3DDA}" type="presParOf" srcId="{EDEB5E0A-30F0-A54A-B0F8-F331AEF54BDD}" destId="{4BD5D680-E82F-D842-9581-4C08B85C229F}" srcOrd="7" destOrd="0" presId="urn:microsoft.com/office/officeart/2005/8/layout/cycle2"/>
    <dgm:cxn modelId="{1716F31E-1E76-2D4E-A0F7-F52AAF58C968}" type="presParOf" srcId="{4BD5D680-E82F-D842-9581-4C08B85C229F}" destId="{46692498-78BE-4D48-A59A-4B892CAE6AC6}" srcOrd="0" destOrd="0" presId="urn:microsoft.com/office/officeart/2005/8/layout/cycle2"/>
    <dgm:cxn modelId="{2754820A-F0B7-2145-B865-2950288D1D3F}" type="presParOf" srcId="{EDEB5E0A-30F0-A54A-B0F8-F331AEF54BDD}" destId="{4C2C4433-38AC-2D40-992F-92C864C62041}" srcOrd="8" destOrd="0" presId="urn:microsoft.com/office/officeart/2005/8/layout/cycle2"/>
    <dgm:cxn modelId="{B028755A-2A32-C948-AEFF-6E586E45D7B5}" type="presParOf" srcId="{EDEB5E0A-30F0-A54A-B0F8-F331AEF54BDD}" destId="{33FBB568-E1BF-1D48-8976-37B629C706B2}" srcOrd="9" destOrd="0" presId="urn:microsoft.com/office/officeart/2005/8/layout/cycle2"/>
    <dgm:cxn modelId="{8C05B154-889D-D543-8C0A-1A5E18BDF929}" type="presParOf" srcId="{33FBB568-E1BF-1D48-8976-37B629C706B2}" destId="{4F5F3730-54DE-084B-91AE-9EC8B5553FA5}" srcOrd="0" destOrd="0" presId="urn:microsoft.com/office/officeart/2005/8/layout/cycle2"/>
    <dgm:cxn modelId="{3799B05D-1988-EA4E-A2EA-DE5ACA3B06E9}" type="presParOf" srcId="{EDEB5E0A-30F0-A54A-B0F8-F331AEF54BDD}" destId="{C80D0CE8-CCC4-254A-ADE6-18CC87CC4ACE}" srcOrd="10" destOrd="0" presId="urn:microsoft.com/office/officeart/2005/8/layout/cycle2"/>
    <dgm:cxn modelId="{51673177-C0E7-7A45-A17D-F2E86CBC6C8F}" type="presParOf" srcId="{EDEB5E0A-30F0-A54A-B0F8-F331AEF54BDD}" destId="{587BAFEE-4925-584C-98DC-D956EB2383A2}" srcOrd="11" destOrd="0" presId="urn:microsoft.com/office/officeart/2005/8/layout/cycle2"/>
    <dgm:cxn modelId="{D5961D96-8D62-F140-AA4F-2853A92E830B}" type="presParOf" srcId="{587BAFEE-4925-584C-98DC-D956EB2383A2}" destId="{F31AD22F-6A84-7A40-91FB-F8520167703B}" srcOrd="0" destOrd="0" presId="urn:microsoft.com/office/officeart/2005/8/layout/cycle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626C9-F87A-E043-A22D-F6B29DD1EF98}">
      <dsp:nvSpPr>
        <dsp:cNvPr id="0" name=""/>
        <dsp:cNvSpPr/>
      </dsp:nvSpPr>
      <dsp:spPr>
        <a:xfrm>
          <a:off x="3060608" y="1146"/>
          <a:ext cx="1494975" cy="1494975"/>
        </a:xfrm>
        <a:prstGeom prst="ellipse">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make change</a:t>
          </a:r>
          <a:endParaRPr lang="en-US" sz="1600" kern="1200" dirty="0"/>
        </a:p>
      </dsp:txBody>
      <dsp:txXfrm>
        <a:off x="3279542" y="220080"/>
        <a:ext cx="1057107" cy="1057107"/>
      </dsp:txXfrm>
    </dsp:sp>
    <dsp:sp modelId="{0FC4F28F-3C3C-8D46-A2CB-819F5E0BA797}">
      <dsp:nvSpPr>
        <dsp:cNvPr id="0" name=""/>
        <dsp:cNvSpPr/>
      </dsp:nvSpPr>
      <dsp:spPr>
        <a:xfrm rot="1800000">
          <a:off x="4571926" y="1052320"/>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579929" y="1123362"/>
        <a:ext cx="278777" cy="302732"/>
      </dsp:txXfrm>
    </dsp:sp>
    <dsp:sp modelId="{135C90DA-3EC2-A54F-866A-BB18EEF25E45}">
      <dsp:nvSpPr>
        <dsp:cNvPr id="0" name=""/>
        <dsp:cNvSpPr/>
      </dsp:nvSpPr>
      <dsp:spPr>
        <a:xfrm>
          <a:off x="5006045" y="1124344"/>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upload cookbook</a:t>
          </a:r>
          <a:endParaRPr lang="en-US" sz="1600" kern="1200" dirty="0"/>
        </a:p>
      </dsp:txBody>
      <dsp:txXfrm>
        <a:off x="5224979" y="1343278"/>
        <a:ext cx="1057107" cy="1057107"/>
      </dsp:txXfrm>
    </dsp:sp>
    <dsp:sp modelId="{069690A2-A8DE-8D4D-9E05-D20B4AD80AD5}">
      <dsp:nvSpPr>
        <dsp:cNvPr id="0" name=""/>
        <dsp:cNvSpPr/>
      </dsp:nvSpPr>
      <dsp:spPr>
        <a:xfrm rot="5400000">
          <a:off x="5554406" y="2731482"/>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614144" y="2772655"/>
        <a:ext cx="278777" cy="302732"/>
      </dsp:txXfrm>
    </dsp:sp>
    <dsp:sp modelId="{355913FF-97CF-6343-854B-F45A3E4AD525}">
      <dsp:nvSpPr>
        <dsp:cNvPr id="0" name=""/>
        <dsp:cNvSpPr/>
      </dsp:nvSpPr>
      <dsp:spPr>
        <a:xfrm>
          <a:off x="5006045" y="3370740"/>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provision machine</a:t>
          </a:r>
          <a:endParaRPr lang="en-US" sz="1600" kern="1200" dirty="0"/>
        </a:p>
      </dsp:txBody>
      <dsp:txXfrm>
        <a:off x="5224979" y="3589674"/>
        <a:ext cx="1057107" cy="1057107"/>
      </dsp:txXfrm>
    </dsp:sp>
    <dsp:sp modelId="{C45BB854-D005-BB4E-B171-E5A2DA33D7C6}">
      <dsp:nvSpPr>
        <dsp:cNvPr id="0" name=""/>
        <dsp:cNvSpPr/>
      </dsp:nvSpPr>
      <dsp:spPr>
        <a:xfrm rot="9000000">
          <a:off x="4591449" y="4421914"/>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702922" y="4492956"/>
        <a:ext cx="278777" cy="302732"/>
      </dsp:txXfrm>
    </dsp:sp>
    <dsp:sp modelId="{277BD6EF-3286-4548-ACB0-5BD048391FD5}">
      <dsp:nvSpPr>
        <dsp:cNvPr id="0" name=""/>
        <dsp:cNvSpPr/>
      </dsp:nvSpPr>
      <dsp:spPr>
        <a:xfrm>
          <a:off x="3060608" y="4493939"/>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bootstrap machine</a:t>
          </a:r>
          <a:endParaRPr lang="en-US" sz="1600" kern="1200" dirty="0"/>
        </a:p>
      </dsp:txBody>
      <dsp:txXfrm>
        <a:off x="3279542" y="4712873"/>
        <a:ext cx="1057107" cy="1057107"/>
      </dsp:txXfrm>
    </dsp:sp>
    <dsp:sp modelId="{4BD5D680-E82F-D842-9581-4C08B85C229F}">
      <dsp:nvSpPr>
        <dsp:cNvPr id="0" name=""/>
        <dsp:cNvSpPr/>
      </dsp:nvSpPr>
      <dsp:spPr>
        <a:xfrm rot="12600000">
          <a:off x="2646013" y="4433186"/>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757486" y="4563966"/>
        <a:ext cx="278777" cy="302732"/>
      </dsp:txXfrm>
    </dsp:sp>
    <dsp:sp modelId="{4C2C4433-38AC-2D40-992F-92C864C62041}">
      <dsp:nvSpPr>
        <dsp:cNvPr id="0" name=""/>
        <dsp:cNvSpPr/>
      </dsp:nvSpPr>
      <dsp:spPr>
        <a:xfrm>
          <a:off x="1115172" y="3370740"/>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run chef-client</a:t>
          </a:r>
          <a:endParaRPr lang="en-US" sz="1600" kern="1200" dirty="0"/>
        </a:p>
      </dsp:txBody>
      <dsp:txXfrm>
        <a:off x="1334106" y="3589674"/>
        <a:ext cx="1057107" cy="1057107"/>
      </dsp:txXfrm>
    </dsp:sp>
    <dsp:sp modelId="{33FBB568-E1BF-1D48-8976-37B629C706B2}">
      <dsp:nvSpPr>
        <dsp:cNvPr id="0" name=""/>
        <dsp:cNvSpPr/>
      </dsp:nvSpPr>
      <dsp:spPr>
        <a:xfrm rot="16200000">
          <a:off x="1663533" y="2754024"/>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723271" y="2914673"/>
        <a:ext cx="278777" cy="302732"/>
      </dsp:txXfrm>
    </dsp:sp>
    <dsp:sp modelId="{C80D0CE8-CCC4-254A-ADE6-18CC87CC4ACE}">
      <dsp:nvSpPr>
        <dsp:cNvPr id="0" name=""/>
        <dsp:cNvSpPr/>
      </dsp:nvSpPr>
      <dsp:spPr>
        <a:xfrm>
          <a:off x="1115172" y="1124344"/>
          <a:ext cx="1494975" cy="1494975"/>
        </a:xfrm>
        <a:prstGeom prst="ellipse">
          <a:avLst/>
        </a:prstGeom>
        <a:solidFill>
          <a:srgbClr val="008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 hoc</a:t>
          </a:r>
          <a:r>
            <a:rPr lang="en-US" sz="1600" kern="1200" baseline="0" dirty="0" smtClean="0"/>
            <a:t> verification</a:t>
          </a:r>
          <a:endParaRPr lang="en-US" sz="1600" kern="1200" dirty="0"/>
        </a:p>
      </dsp:txBody>
      <dsp:txXfrm>
        <a:off x="1334106" y="1343278"/>
        <a:ext cx="1057107" cy="1057107"/>
      </dsp:txXfrm>
    </dsp:sp>
    <dsp:sp modelId="{587BAFEE-4925-584C-98DC-D956EB2383A2}">
      <dsp:nvSpPr>
        <dsp:cNvPr id="0" name=""/>
        <dsp:cNvSpPr/>
      </dsp:nvSpPr>
      <dsp:spPr>
        <a:xfrm rot="19800000">
          <a:off x="2626490" y="1063591"/>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634493" y="1194371"/>
        <a:ext cx="278777" cy="302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626C9-F87A-E043-A22D-F6B29DD1EF98}">
      <dsp:nvSpPr>
        <dsp:cNvPr id="0" name=""/>
        <dsp:cNvSpPr/>
      </dsp:nvSpPr>
      <dsp:spPr>
        <a:xfrm>
          <a:off x="3060608" y="1146"/>
          <a:ext cx="1494975" cy="1494975"/>
        </a:xfrm>
        <a:prstGeom prst="ellipse">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make change</a:t>
          </a:r>
          <a:endParaRPr lang="en-US" sz="1600" kern="1200" dirty="0"/>
        </a:p>
      </dsp:txBody>
      <dsp:txXfrm>
        <a:off x="3279542" y="220080"/>
        <a:ext cx="1057107" cy="1057107"/>
      </dsp:txXfrm>
    </dsp:sp>
    <dsp:sp modelId="{0FC4F28F-3C3C-8D46-A2CB-819F5E0BA797}">
      <dsp:nvSpPr>
        <dsp:cNvPr id="0" name=""/>
        <dsp:cNvSpPr/>
      </dsp:nvSpPr>
      <dsp:spPr>
        <a:xfrm rot="1800000">
          <a:off x="4571926" y="1052320"/>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579929" y="1123362"/>
        <a:ext cx="278777" cy="302732"/>
      </dsp:txXfrm>
    </dsp:sp>
    <dsp:sp modelId="{135C90DA-3EC2-A54F-866A-BB18EEF25E45}">
      <dsp:nvSpPr>
        <dsp:cNvPr id="0" name=""/>
        <dsp:cNvSpPr/>
      </dsp:nvSpPr>
      <dsp:spPr>
        <a:xfrm>
          <a:off x="5006045" y="1124344"/>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upload cookbook</a:t>
          </a:r>
          <a:endParaRPr lang="en-US" sz="1600" kern="1200" dirty="0"/>
        </a:p>
      </dsp:txBody>
      <dsp:txXfrm>
        <a:off x="5224979" y="1343278"/>
        <a:ext cx="1057107" cy="1057107"/>
      </dsp:txXfrm>
    </dsp:sp>
    <dsp:sp modelId="{069690A2-A8DE-8D4D-9E05-D20B4AD80AD5}">
      <dsp:nvSpPr>
        <dsp:cNvPr id="0" name=""/>
        <dsp:cNvSpPr/>
      </dsp:nvSpPr>
      <dsp:spPr>
        <a:xfrm rot="5400000">
          <a:off x="5554406" y="2731482"/>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614144" y="2772655"/>
        <a:ext cx="278777" cy="302732"/>
      </dsp:txXfrm>
    </dsp:sp>
    <dsp:sp modelId="{355913FF-97CF-6343-854B-F45A3E4AD525}">
      <dsp:nvSpPr>
        <dsp:cNvPr id="0" name=""/>
        <dsp:cNvSpPr/>
      </dsp:nvSpPr>
      <dsp:spPr>
        <a:xfrm>
          <a:off x="5006045" y="3370740"/>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provision machine</a:t>
          </a:r>
          <a:endParaRPr lang="en-US" sz="1600" kern="1200" dirty="0"/>
        </a:p>
      </dsp:txBody>
      <dsp:txXfrm>
        <a:off x="5224979" y="3589674"/>
        <a:ext cx="1057107" cy="1057107"/>
      </dsp:txXfrm>
    </dsp:sp>
    <dsp:sp modelId="{C45BB854-D005-BB4E-B171-E5A2DA33D7C6}">
      <dsp:nvSpPr>
        <dsp:cNvPr id="0" name=""/>
        <dsp:cNvSpPr/>
      </dsp:nvSpPr>
      <dsp:spPr>
        <a:xfrm rot="9000000">
          <a:off x="4591449" y="4421914"/>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702922" y="4492956"/>
        <a:ext cx="278777" cy="302732"/>
      </dsp:txXfrm>
    </dsp:sp>
    <dsp:sp modelId="{277BD6EF-3286-4548-ACB0-5BD048391FD5}">
      <dsp:nvSpPr>
        <dsp:cNvPr id="0" name=""/>
        <dsp:cNvSpPr/>
      </dsp:nvSpPr>
      <dsp:spPr>
        <a:xfrm>
          <a:off x="3060608" y="4493939"/>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bootstrap machine</a:t>
          </a:r>
          <a:endParaRPr lang="en-US" sz="1600" kern="1200" dirty="0"/>
        </a:p>
      </dsp:txBody>
      <dsp:txXfrm>
        <a:off x="3279542" y="4712873"/>
        <a:ext cx="1057107" cy="1057107"/>
      </dsp:txXfrm>
    </dsp:sp>
    <dsp:sp modelId="{4BD5D680-E82F-D842-9581-4C08B85C229F}">
      <dsp:nvSpPr>
        <dsp:cNvPr id="0" name=""/>
        <dsp:cNvSpPr/>
      </dsp:nvSpPr>
      <dsp:spPr>
        <a:xfrm rot="12600000">
          <a:off x="2646013" y="4433186"/>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757486" y="4563966"/>
        <a:ext cx="278777" cy="302732"/>
      </dsp:txXfrm>
    </dsp:sp>
    <dsp:sp modelId="{4C2C4433-38AC-2D40-992F-92C864C62041}">
      <dsp:nvSpPr>
        <dsp:cNvPr id="0" name=""/>
        <dsp:cNvSpPr/>
      </dsp:nvSpPr>
      <dsp:spPr>
        <a:xfrm>
          <a:off x="1115172" y="3370740"/>
          <a:ext cx="1494975" cy="1494975"/>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run chef-client</a:t>
          </a:r>
          <a:endParaRPr lang="en-US" sz="1600" kern="1200" dirty="0"/>
        </a:p>
      </dsp:txBody>
      <dsp:txXfrm>
        <a:off x="1334106" y="3589674"/>
        <a:ext cx="1057107" cy="1057107"/>
      </dsp:txXfrm>
    </dsp:sp>
    <dsp:sp modelId="{33FBB568-E1BF-1D48-8976-37B629C706B2}">
      <dsp:nvSpPr>
        <dsp:cNvPr id="0" name=""/>
        <dsp:cNvSpPr/>
      </dsp:nvSpPr>
      <dsp:spPr>
        <a:xfrm rot="16200000">
          <a:off x="1663533" y="2754024"/>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723271" y="2914673"/>
        <a:ext cx="278777" cy="302732"/>
      </dsp:txXfrm>
    </dsp:sp>
    <dsp:sp modelId="{C80D0CE8-CCC4-254A-ADE6-18CC87CC4ACE}">
      <dsp:nvSpPr>
        <dsp:cNvPr id="0" name=""/>
        <dsp:cNvSpPr/>
      </dsp:nvSpPr>
      <dsp:spPr>
        <a:xfrm>
          <a:off x="1115172" y="1124344"/>
          <a:ext cx="1494975" cy="1494975"/>
        </a:xfrm>
        <a:prstGeom prst="ellipse">
          <a:avLst/>
        </a:prstGeom>
        <a:solidFill>
          <a:srgbClr val="00800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 hoc</a:t>
          </a:r>
          <a:r>
            <a:rPr lang="en-US" sz="1600" kern="1200" baseline="0" dirty="0" smtClean="0"/>
            <a:t> verification</a:t>
          </a:r>
          <a:endParaRPr lang="en-US" sz="1600" kern="1200" dirty="0"/>
        </a:p>
      </dsp:txBody>
      <dsp:txXfrm>
        <a:off x="1334106" y="1343278"/>
        <a:ext cx="1057107" cy="1057107"/>
      </dsp:txXfrm>
    </dsp:sp>
    <dsp:sp modelId="{587BAFEE-4925-584C-98DC-D956EB2383A2}">
      <dsp:nvSpPr>
        <dsp:cNvPr id="0" name=""/>
        <dsp:cNvSpPr/>
      </dsp:nvSpPr>
      <dsp:spPr>
        <a:xfrm rot="19800000">
          <a:off x="2626490" y="1063591"/>
          <a:ext cx="398253" cy="5045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634493" y="1194371"/>
        <a:ext cx="278777" cy="30273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9/26/17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9/26/17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Test Driven Cookbook Development.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scientific I am saying you are someone that believes in the scientific method.</a:t>
            </a:r>
          </a:p>
          <a:p>
            <a:endParaRPr lang="en-US" baseline="0" dirty="0" smtClean="0"/>
          </a:p>
          <a:p>
            <a:r>
              <a:rPr lang="en-US" baseline="0" dirty="0" smtClean="0"/>
              <a:t>Ask a Question</a:t>
            </a:r>
          </a:p>
          <a:p>
            <a:endParaRPr lang="en-US" baseline="0" dirty="0" smtClean="0"/>
          </a:p>
          <a:p>
            <a:r>
              <a:rPr lang="en-US" baseline="0" dirty="0" smtClean="0"/>
              <a:t>Test with an Experiment</a:t>
            </a:r>
          </a:p>
          <a:p>
            <a:endParaRPr lang="en-US" baseline="0" dirty="0" smtClean="0"/>
          </a:p>
          <a:p>
            <a:r>
              <a:rPr lang="en-US" baseline="0" dirty="0" smtClean="0"/>
              <a:t>Analyze Data and Communicate Result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5796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scientific I am saying you are someone that believes in the scientific method.</a:t>
            </a:r>
          </a:p>
          <a:p>
            <a:endParaRPr lang="en-US" baseline="0" dirty="0" smtClean="0"/>
          </a:p>
          <a:p>
            <a:r>
              <a:rPr lang="en-US" baseline="0" dirty="0" smtClean="0"/>
              <a:t>Ask a Question</a:t>
            </a:r>
          </a:p>
          <a:p>
            <a:endParaRPr lang="en-US" baseline="0" dirty="0" smtClean="0"/>
          </a:p>
          <a:p>
            <a:r>
              <a:rPr lang="en-US" baseline="0" dirty="0" smtClean="0"/>
              <a:t>Test with an Experiment</a:t>
            </a:r>
          </a:p>
          <a:p>
            <a:endParaRPr lang="en-US" baseline="0" dirty="0" smtClean="0"/>
          </a:p>
          <a:p>
            <a:r>
              <a:rPr lang="en-US" baseline="0" dirty="0" smtClean="0"/>
              <a:t>Analyze Data and Communicate Result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593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scientific I am saying you are someone that believes in the scientific method.</a:t>
            </a:r>
          </a:p>
          <a:p>
            <a:endParaRPr lang="en-US" baseline="0" dirty="0" smtClean="0"/>
          </a:p>
          <a:p>
            <a:r>
              <a:rPr lang="en-US" baseline="0" dirty="0" smtClean="0"/>
              <a:t>Ask a Question</a:t>
            </a:r>
          </a:p>
          <a:p>
            <a:endParaRPr lang="en-US" baseline="0" dirty="0" smtClean="0"/>
          </a:p>
          <a:p>
            <a:r>
              <a:rPr lang="en-US" baseline="0" dirty="0" smtClean="0"/>
              <a:t>Test with an Experiment</a:t>
            </a:r>
          </a:p>
          <a:p>
            <a:endParaRPr lang="en-US" baseline="0" dirty="0" smtClean="0"/>
          </a:p>
          <a:p>
            <a:r>
              <a:rPr lang="en-US" baseline="0" dirty="0" smtClean="0"/>
              <a:t>Analyze Data and Communicate Result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0521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hidden because I</a:t>
            </a:r>
            <a:r>
              <a:rPr lang="en-US" baseline="0" dirty="0" smtClean="0"/>
              <a:t> want the first agenda point to be skipped. So when we reach the conclusion of the first point they will feel like they are already almost done with something.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51467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4205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7756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76264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646424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8754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26996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96406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7190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79485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17425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59185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589700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37156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66633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scientific I am saying you are someone that believes in the scientific method.</a:t>
            </a:r>
          </a:p>
          <a:p>
            <a:endParaRPr lang="en-US" baseline="0" dirty="0" smtClean="0"/>
          </a:p>
          <a:p>
            <a:r>
              <a:rPr lang="en-US" baseline="0" dirty="0" smtClean="0"/>
              <a:t>Ask a Question</a:t>
            </a:r>
          </a:p>
          <a:p>
            <a:endParaRPr lang="en-US" baseline="0" dirty="0" smtClean="0"/>
          </a:p>
          <a:p>
            <a:r>
              <a:rPr lang="en-US" baseline="0" dirty="0" smtClean="0"/>
              <a:t>Test with an Experiment</a:t>
            </a:r>
          </a:p>
          <a:p>
            <a:endParaRPr lang="en-US" baseline="0" dirty="0" smtClean="0"/>
          </a:p>
          <a:p>
            <a:r>
              <a:rPr lang="en-US" baseline="0" dirty="0" smtClean="0"/>
              <a:t>Analyze Data and Communicate Result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48295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22552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82945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20070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23481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default suite will execute the run list containing: The workstation cookbook's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1116556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2665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05413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default suite will execute the run list containing: The workstation cookbook's default recipe.</a:t>
            </a:r>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982980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29520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scientific I am saying you are someone that believes in the scientific method.</a:t>
            </a:r>
          </a:p>
          <a:p>
            <a:endParaRPr lang="en-US" baseline="0" dirty="0" smtClean="0"/>
          </a:p>
          <a:p>
            <a:r>
              <a:rPr lang="en-US" baseline="0" dirty="0" smtClean="0"/>
              <a:t>Ask a Question</a:t>
            </a:r>
          </a:p>
          <a:p>
            <a:endParaRPr lang="en-US" baseline="0" dirty="0" smtClean="0"/>
          </a:p>
          <a:p>
            <a:r>
              <a:rPr lang="en-US" baseline="0" dirty="0" smtClean="0"/>
              <a:t>Test with an Experiment</a:t>
            </a:r>
          </a:p>
          <a:p>
            <a:endParaRPr lang="en-US" baseline="0" dirty="0" smtClean="0"/>
          </a:p>
          <a:p>
            <a:r>
              <a:rPr lang="en-US" baseline="0" dirty="0" smtClean="0"/>
              <a:t>Analyze Data and Communicate Result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4888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the instance with the following command. Here Test Kitchen will ask the driver specified in the kitchen configuration file to provision an instance for us.</a:t>
            </a:r>
            <a:endParaRPr lang="en-US" dirty="0"/>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985783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the instance allows us to view the operating system but Chef is not installed and the cookbook recipe, defined in the run list of the default test suite, has not been applied to the system. To do that you need to run 'kitchen converge'. Converge will take care of all of that.</a:t>
            </a:r>
          </a:p>
          <a:p>
            <a:endParaRPr lang="en-US" baseline="0" dirty="0" smtClean="0"/>
          </a:p>
          <a:p>
            <a:r>
              <a:rPr lang="en-US" baseline="0" dirty="0" smtClean="0"/>
              <a:t>In this instance the default recipe of the </a:t>
            </a:r>
            <a:r>
              <a:rPr lang="en-US" baseline="0" dirty="0" err="1" smtClean="0"/>
              <a:t>httpd</a:t>
            </a:r>
            <a:r>
              <a:rPr lang="en-US" baseline="0" dirty="0" smtClean="0"/>
              <a:t> cookbook contains no resources. You have not written a single resource that defines your desired state. Before we do that we want to ensure the instance is not already in a state that perhaps already meets the expectations that we defined.</a:t>
            </a:r>
          </a:p>
          <a:p>
            <a:endParaRPr lang="en-US" dirty="0"/>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1106456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the state</a:t>
            </a:r>
            <a:r>
              <a:rPr lang="en-US" baseline="0" dirty="0" smtClean="0"/>
              <a:t> of the instance with specification that we defined we use the 'kitchen verify' command. This command will install all the necessary testing tools, configure them, and then execute the test suite, and return to us the results.</a:t>
            </a:r>
          </a:p>
          <a:p>
            <a:endParaRPr lang="en-US" baseline="0" dirty="0" smtClean="0"/>
          </a:p>
          <a:p>
            <a:r>
              <a:rPr lang="en-US" baseline="0" dirty="0" smtClean="0"/>
              <a:t>Something that is important to mention is that we could have simply run this command from the start. When no previous instance exists, no instance has been created or converged, this command will automatically perform those two steps. When the instance is running, however, the verification step is only run.</a:t>
            </a:r>
            <a:endParaRPr lang="en-US" dirty="0"/>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1714535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read the results from the kitchen verification to ensure that our expectations failed to be met.</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548828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failure is displayed with a human-readable sentence about the defined resource, the expected results, and the result that was received (or 'got').</a:t>
            </a:r>
          </a:p>
          <a:p>
            <a:endParaRPr lang="en-US" baseline="0" dirty="0" smtClean="0"/>
          </a:p>
          <a:p>
            <a:r>
              <a:rPr lang="en-US" baseline="0" dirty="0" smtClean="0"/>
              <a:t>We see that we have two errors. The first is that port 80 is not listening when we expected to be listening. We also expected the command's standard out to return content to us and it did not; it returned nothing.</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1818025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all the</a:t>
            </a:r>
            <a:r>
              <a:rPr lang="en-US" baseline="0" dirty="0" smtClean="0"/>
              <a:t> failures a final summary of the results will be displayed which shows us that our test suite contains 2 examples and that 2 examples failed to meet expectations.</a:t>
            </a:r>
            <a:endParaRPr lang="en-US" dirty="0"/>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1019471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important feature and limitation of using Test Kitchen's 'converge' and 'verify'. Both of these commands will create a test instance the first time they are executed. Every time after these commands will use the same test instance again and again.</a:t>
            </a:r>
          </a:p>
          <a:p>
            <a:endParaRPr lang="en-US" baseline="0" dirty="0" smtClean="0"/>
          </a:p>
          <a:p>
            <a:r>
              <a:rPr lang="en-US" baseline="0" dirty="0" smtClean="0"/>
              <a:t>When we remove resources from a recipe we do not explicitly uninstall them from the test instance. We simply do not enforce their policy anymore. On an existing system, which this test instance is after the first run, this means it is actually in the desired state that we no longer define. That means that the webserver is still installed, the default web page has still been updated, and the service is still running.</a:t>
            </a:r>
          </a:p>
          <a:p>
            <a:endParaRPr lang="en-US" baseline="0" dirty="0" smtClean="0"/>
          </a:p>
          <a:p>
            <a:r>
              <a:rPr lang="en-US" baseline="0" dirty="0" smtClean="0"/>
              <a:t>To ensure our cookbook works on a new system it is important to delete the test instance and start over.</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42491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777962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 also provides the subcommand 'test'. Test provides one command that wraps up all the stages in one command. It will destroy any test instance that exists at the start, create a new one, converge the run list on that instance, and the verify it. If everything passes the 'test' subcommand will finish by destroying that instance. If it fails at one of these steps it usually leaves the instance running to allow you to troubleshoot it.</a:t>
            </a:r>
            <a:endParaRPr lang="en-US" dirty="0" smtClean="0"/>
          </a:p>
          <a:p>
            <a:endParaRPr lang="en-US" dirty="0" smtClean="0"/>
          </a:p>
          <a:p>
            <a:r>
              <a:rPr lang="en-US" dirty="0" smtClean="0"/>
              <a:t>Instructor Note:  It works as all the other commands do with regard to parameters and targeting instances.</a:t>
            </a:r>
            <a:endParaRPr lang="en-US" dirty="0"/>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9574737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a:t>
            </a:r>
            <a:r>
              <a:rPr lang="en-US" baseline="0" dirty="0" smtClean="0"/>
              <a:t> 'kitchen test' is useful if want to ensure the policy you defined works on a new instance.</a:t>
            </a:r>
            <a:endParaRPr lang="en-US" dirty="0"/>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70536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liked the highlighted steps and thought I could use them elsewhere. Otherwise delete it.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48865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Test Kitchen to run 'kitchen converge' and 'kitchen verify' is much faster because you are essentially applying and verifying the policy that you have defined against an already running instance. The drawback is that only running 'converge' and 'verify' will not demonstrate for you how your policy will act on a brand new instance.</a:t>
            </a:r>
          </a:p>
          <a:p>
            <a:endParaRPr lang="en-US" baseline="0" dirty="0" smtClean="0"/>
          </a:p>
          <a:p>
            <a:r>
              <a:rPr lang="en-US" baseline="0" dirty="0" smtClean="0"/>
              <a:t>Using Test Kitchen to run 'kitchen test' is slower because every time you are recreating the test instance, installing chef, and applying the policy on that new instance. The drawback here is the longer feedback cycle and only running 'test' will not demonstrate for you how your policy will act on an existing instance.</a:t>
            </a:r>
            <a:endParaRPr lang="en-US" dirty="0" smtClean="0"/>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198832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11320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737255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smtClean="0"/>
              <a:t> expectations are expressed in examples that are asserted in different example groups.</a:t>
            </a:r>
            <a:endParaRPr lang="en-US" dirty="0" smtClean="0"/>
          </a:p>
          <a:p>
            <a:endParaRPr lang="en-US" dirty="0" smtClean="0"/>
          </a:p>
          <a:p>
            <a:r>
              <a:rPr lang="en-US" dirty="0" smtClean="0"/>
              <a:t>RSpec</a:t>
            </a:r>
            <a:r>
              <a:rPr lang="en-US" baseline="0" dirty="0" smtClean="0"/>
              <a:t> by itself grants us the framework, language, and tools. </a:t>
            </a:r>
            <a:r>
              <a:rPr lang="en-US" baseline="0" dirty="0" err="1" smtClean="0"/>
              <a:t>InSpec</a:t>
            </a:r>
            <a:r>
              <a:rPr lang="en-US" baseline="0" dirty="0" smtClean="0"/>
              <a:t> provides the knowledge about expressing expectations about the state of infrastructure.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92786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692341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ou</a:t>
            </a:r>
            <a:r>
              <a:rPr lang="en-US" dirty="0" smtClean="0"/>
              <a:t>termost statement</a:t>
            </a:r>
            <a:r>
              <a:rPr lang="en-US" baseline="0" dirty="0" smtClean="0"/>
              <a:t> is a conditional that states that when we want to evaluate the contents in between when we are not on Windows (e.g. </a:t>
            </a:r>
            <a:r>
              <a:rPr lang="en-US" baseline="0" dirty="0" err="1" smtClean="0"/>
              <a:t>CentOS</a:t>
            </a:r>
            <a:r>
              <a:rPr lang="en-US" baseline="0" dirty="0" smtClean="0"/>
              <a:t>, Ubuntu, </a:t>
            </a:r>
            <a:r>
              <a:rPr lang="en-US" baseline="0" dirty="0" err="1" smtClean="0"/>
              <a:t>Debian</a:t>
            </a:r>
            <a:r>
              <a:rPr lang="en-US" baseline="0" dirty="0" smtClean="0"/>
              <a:t>). </a:t>
            </a:r>
          </a:p>
          <a:p>
            <a:endParaRPr lang="en-US" baseline="0" dirty="0" smtClean="0"/>
          </a:p>
          <a:p>
            <a:r>
              <a:rPr lang="en-US" baseline="0" dirty="0" smtClean="0"/>
              <a:t>The inner describe has two parameters: The first is the the user resource named 'root' on the test instance. The second is the block which contains the expectations that we want to assert for the given resource.</a:t>
            </a:r>
          </a:p>
          <a:p>
            <a:endParaRPr lang="en-US" baseline="0" dirty="0" smtClean="0"/>
          </a:p>
          <a:p>
            <a:r>
              <a:rPr lang="en-US" baseline="0" dirty="0" smtClean="0"/>
              <a:t>Within the block we can define any number of expectations about the particular resource in the description. In this instance we are saying that we expect the user, named 'root', to exist on the instance.  After the expectation that has been defined is a skip. This skip is a reminder that the examples have been defined in this test file were automatically generated and should be updated or removed.</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3350507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example within the test file describes the port 80 on any operating system and states the expectation that it does not expect port 80 to be listening.</a:t>
            </a:r>
          </a:p>
          <a:p>
            <a:endParaRPr lang="en-US" baseline="0" dirty="0" smtClean="0"/>
          </a:p>
          <a:p>
            <a:r>
              <a:rPr lang="en-US" baseline="0" dirty="0" smtClean="0"/>
              <a:t>By default all operating systems will be examined. So this example would be evaluated and executed against every operating system.</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1681579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25871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21076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940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scientific I am saying you are someone that believes in the scientific method.</a:t>
            </a:r>
          </a:p>
          <a:p>
            <a:endParaRPr lang="en-US" baseline="0" dirty="0" smtClean="0"/>
          </a:p>
          <a:p>
            <a:r>
              <a:rPr lang="en-US" baseline="0" dirty="0" smtClean="0"/>
              <a:t>Ask a Question</a:t>
            </a:r>
          </a:p>
          <a:p>
            <a:endParaRPr lang="en-US" baseline="0" dirty="0" smtClean="0"/>
          </a:p>
          <a:p>
            <a:r>
              <a:rPr lang="en-US" baseline="0" dirty="0" smtClean="0"/>
              <a:t>Test with an Experiment</a:t>
            </a:r>
          </a:p>
          <a:p>
            <a:endParaRPr lang="en-US" baseline="0" dirty="0" smtClean="0"/>
          </a:p>
          <a:p>
            <a:r>
              <a:rPr lang="en-US" baseline="0" dirty="0" smtClean="0"/>
              <a:t>Analyze Data and Communicate Result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74838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01243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93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412976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a:t>
            </a:r>
            <a:r>
              <a:rPr lang="en-US" baseline="0" dirty="0" smtClean="0"/>
              <a:t> let's talk more about the 'Resource Collection' ...</a:t>
            </a:r>
            <a:endParaRPr lang="en-US" dirty="0" smtClean="0"/>
          </a:p>
          <a:p>
            <a:endParaRPr lang="en-US" dirty="0" smtClean="0"/>
          </a:p>
          <a:p>
            <a:r>
              <a:rPr lang="en-US" dirty="0" smtClean="0"/>
              <a:t>After a</a:t>
            </a:r>
            <a:r>
              <a:rPr lang="en-US" baseline="0" dirty="0" smtClean="0"/>
              <a:t> cookbook and its recipes have been synchronized the majority of the cookbook content is loaded into memory by 'chef-client'. The recipes defined on the run list are evaluated during this time and the resources found within the recipes and any included recipes, are added to a resource collection. They are not immediately executed like one might assume.</a:t>
            </a:r>
          </a:p>
          <a:p>
            <a:endParaRPr lang="en-US" baseline="0" dirty="0" smtClean="0"/>
          </a:p>
          <a:p>
            <a:r>
              <a:rPr lang="en-US" baseline="0" dirty="0" smtClean="0"/>
              <a:t>The 'Resource Collection' is almost like a to-do list for the node. It contains the list of all the resources, in order, that need to be accomplished to bring the instance into the desired state. Later, in the converge step, the resources defined in the Resource Collection are executed and perform their various forms of test-and-repair to bring the instance into the desired state.</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027762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2017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35612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396764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6502981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055535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06406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scientific I am saying you are someone that believes in the scientific method.</a:t>
            </a:r>
          </a:p>
          <a:p>
            <a:endParaRPr lang="en-US" baseline="0" dirty="0" smtClean="0"/>
          </a:p>
          <a:p>
            <a:r>
              <a:rPr lang="en-US" baseline="0" dirty="0" smtClean="0"/>
              <a:t>Ask a Question</a:t>
            </a:r>
          </a:p>
          <a:p>
            <a:endParaRPr lang="en-US" baseline="0" dirty="0" smtClean="0"/>
          </a:p>
          <a:p>
            <a:r>
              <a:rPr lang="en-US" baseline="0" dirty="0" smtClean="0"/>
              <a:t>Test with an Experiment</a:t>
            </a:r>
          </a:p>
          <a:p>
            <a:endParaRPr lang="en-US" baseline="0" dirty="0" smtClean="0"/>
          </a:p>
          <a:p>
            <a:r>
              <a:rPr lang="en-US" baseline="0" dirty="0" smtClean="0"/>
              <a:t>Analyze Data and Communicate Result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534617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890634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65562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108482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5853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90530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RSpec is a Behavior Driven Development (BDD) framework that uses a natural language domain-specific language (DSL) to quickly describe scenarios in which systems are being tested. RSpec allows you to setup a scenario, execute the scenario, and then define expectations on the results. These</a:t>
            </a:r>
            <a:r>
              <a:rPr lang="en-US" baseline="0" dirty="0" smtClean="0"/>
              <a:t> expectations are expressed in examples that are asserted in different example groups.</a:t>
            </a:r>
            <a:endParaRPr lang="en-US" dirty="0" smtClean="0"/>
          </a:p>
          <a:p>
            <a:endParaRPr lang="en-US" dirty="0" smtClean="0"/>
          </a:p>
          <a:p>
            <a:r>
              <a:rPr lang="en-US" dirty="0" smtClean="0"/>
              <a:t>RSpec</a:t>
            </a:r>
            <a:r>
              <a:rPr lang="en-US" baseline="0" dirty="0" smtClean="0"/>
              <a:t> by itself grants us the framework, language, and tools. </a:t>
            </a:r>
            <a:r>
              <a:rPr lang="en-US" baseline="0" dirty="0" err="1" smtClean="0"/>
              <a:t>InSpec</a:t>
            </a:r>
            <a:r>
              <a:rPr lang="en-US" baseline="0" dirty="0" smtClean="0"/>
              <a:t> provides the knowledge about expressing expectations about the state of infrastructure.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0566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580467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often common for specification files to share similar functionality. As your suite of examples grows you will often move common, shared expectations and helpers to a common file that is required here at the top of the file. This will load the contents of the '</a:t>
            </a:r>
            <a:r>
              <a:rPr lang="en-US" baseline="0" dirty="0" err="1" smtClean="0"/>
              <a:t>spec_helper</a:t>
            </a:r>
            <a:r>
              <a:rPr lang="en-US" baseline="0" dirty="0" smtClean="0"/>
              <a:t>' file found within the root of the 'spec' directory.</a:t>
            </a:r>
          </a:p>
          <a:p>
            <a:endParaRPr lang="en-US" baseline="0" dirty="0" smtClean="0"/>
          </a:p>
          <a:p>
            <a:r>
              <a:rPr lang="en-US" baseline="0" dirty="0" err="1" smtClean="0"/>
              <a:t>ChefSpec</a:t>
            </a:r>
            <a:r>
              <a:rPr lang="en-US" baseline="0" dirty="0" smtClean="0"/>
              <a:t> employs </a:t>
            </a:r>
            <a:r>
              <a:rPr lang="en-US" baseline="0" dirty="0" err="1" smtClean="0"/>
              <a:t>RSpec's</a:t>
            </a:r>
            <a:r>
              <a:rPr lang="en-US" baseline="0" dirty="0" smtClean="0"/>
              <a:t> example groups to describe the cookbook's recipe. This is stating that the examples we defined within this outer example group all relate to the </a:t>
            </a:r>
            <a:r>
              <a:rPr lang="en-US" baseline="0" dirty="0" err="1" smtClean="0"/>
              <a:t>httpd</a:t>
            </a:r>
            <a:r>
              <a:rPr lang="en-US" baseline="0" dirty="0" smtClean="0"/>
              <a:t> cookbook's default recipe. Within this example group we see another context that is defined. This time using the method 'context'. 'context' and 'describe' are exactly same in almost every way. A lot of developers like to use context as it more clearly states that the example group is focused on a particular scenario. In this instance the particular scenario we are going to be specifying examples in a scenario where all the attributes are default on an unspecified platform.</a:t>
            </a:r>
          </a:p>
          <a:p>
            <a:endParaRPr lang="en-US" baseline="0" dirty="0" smtClean="0"/>
          </a:p>
          <a:p>
            <a:r>
              <a:rPr lang="en-US" baseline="0" dirty="0" smtClean="0"/>
              <a:t>Instructor Note: 'describe' and 'context' are almost completely interchangeable with one exception. 'context' cannot be used as the outermost example group.</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2968792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inner context we finally set the stage for us to define our examples with their expectations. There is a single example defined and that is stating that when the chef run evaluates and creates the resource collection it should do so without raising an error. A situation that might raise an error is if we included a recipe that does not exist or if we were to use a resources type that does not exist.</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2057767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a:t>
            </a:r>
            <a:r>
              <a:rPr lang="en-US" baseline="0" dirty="0" err="1" smtClean="0"/>
              <a:t>chef_run</a:t>
            </a:r>
            <a:r>
              <a:rPr lang="en-US" baseline="0" dirty="0" smtClean="0"/>
              <a:t>' helper there is being provided by the 'let' defined above the example within the same context. Defining the '</a:t>
            </a:r>
            <a:r>
              <a:rPr lang="en-US" baseline="0" dirty="0" err="1" smtClean="0"/>
              <a:t>chef_run</a:t>
            </a:r>
            <a:r>
              <a:rPr lang="en-US" baseline="0" dirty="0" smtClean="0"/>
              <a:t>' in the 'let' above is done with a Ruby Symbol. This is simply naming it so that it can be used within any of the examples in the current context and even sub-contexts. The helper is simply executing some code that sets up an in-memory chef-client run with a Chef Server.</a:t>
            </a:r>
          </a:p>
          <a:p>
            <a:endParaRPr lang="en-US" baseline="0" dirty="0" smtClean="0"/>
          </a:p>
          <a:p>
            <a:r>
              <a:rPr lang="en-US" baseline="0" dirty="0" smtClean="0"/>
              <a:t>The '</a:t>
            </a:r>
            <a:r>
              <a:rPr lang="en-US" baseline="0" dirty="0" err="1" smtClean="0"/>
              <a:t>ServerRunner</a:t>
            </a:r>
            <a:r>
              <a:rPr lang="en-US" baseline="0" dirty="0" smtClean="0"/>
              <a:t>' is a class defined within the '</a:t>
            </a:r>
            <a:r>
              <a:rPr lang="en-US" baseline="0" dirty="0" err="1" smtClean="0"/>
              <a:t>ChefSpec</a:t>
            </a:r>
            <a:r>
              <a:rPr lang="en-US" baseline="0" dirty="0" smtClean="0"/>
              <a:t>' namespace. All Ruby classes have  the method 'new' which will return an object which is a new instance of that described class. The object is stored in a local variable, named 'runner', which immediately invokes a method 'converge' with a single parameter '</a:t>
            </a:r>
            <a:r>
              <a:rPr lang="en-US" baseline="0" dirty="0" err="1" smtClean="0"/>
              <a:t>described_recipe</a:t>
            </a:r>
            <a:r>
              <a:rPr lang="en-US" baseline="0" dirty="0" smtClean="0"/>
              <a:t>'</a:t>
            </a:r>
          </a:p>
          <a:p>
            <a:endParaRPr lang="en-US" baseline="0" dirty="0" smtClean="0"/>
          </a:p>
          <a:p>
            <a:r>
              <a:rPr lang="en-US" baseline="0" dirty="0" smtClean="0"/>
              <a:t>The parameter '</a:t>
            </a:r>
            <a:r>
              <a:rPr lang="en-US" baseline="0" dirty="0" err="1" smtClean="0"/>
              <a:t>described_recipe</a:t>
            </a:r>
            <a:r>
              <a:rPr lang="en-US" baseline="0" dirty="0" smtClean="0"/>
              <a:t>' refers to the recipe defined in the outermost describe. This is mostly for convenience so that we do not have to redefine the same String multiple times within the same specification file.</a:t>
            </a:r>
          </a:p>
          <a:p>
            <a:endParaRPr lang="en-US" baseline="0" dirty="0" smtClean="0"/>
          </a:p>
          <a:p>
            <a:r>
              <a:rPr lang="en-US" baseline="0" dirty="0" smtClean="0"/>
              <a:t>The goal of this single, boilerplate example is very simple: perform a chef-client run and ensure there are no errors. Now, let's execute this specification.</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08915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scientific I am saying you are someone that believes in the scientific method.</a:t>
            </a:r>
          </a:p>
          <a:p>
            <a:endParaRPr lang="en-US" baseline="0" dirty="0" smtClean="0"/>
          </a:p>
          <a:p>
            <a:r>
              <a:rPr lang="en-US" baseline="0" dirty="0" smtClean="0"/>
              <a:t>Ask a Question</a:t>
            </a:r>
          </a:p>
          <a:p>
            <a:endParaRPr lang="en-US" baseline="0" dirty="0" smtClean="0"/>
          </a:p>
          <a:p>
            <a:r>
              <a:rPr lang="en-US" baseline="0" dirty="0" smtClean="0"/>
              <a:t>Test with an Experiment</a:t>
            </a:r>
          </a:p>
          <a:p>
            <a:endParaRPr lang="en-US" baseline="0" dirty="0" smtClean="0"/>
          </a:p>
          <a:p>
            <a:r>
              <a:rPr lang="en-US" baseline="0" dirty="0" smtClean="0"/>
              <a:t>Analyze Data and Communicate Result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309666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888612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6421157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668194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6597151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683171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04813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3200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685242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846913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78201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By scientific I am saying you are someone that believes in the scientific method.</a:t>
            </a:r>
          </a:p>
          <a:p>
            <a:endParaRPr lang="en-US" baseline="0" dirty="0" smtClean="0"/>
          </a:p>
          <a:p>
            <a:r>
              <a:rPr lang="en-US" baseline="0" dirty="0" smtClean="0"/>
              <a:t>Ask a Question</a:t>
            </a:r>
          </a:p>
          <a:p>
            <a:endParaRPr lang="en-US" baseline="0" dirty="0" smtClean="0"/>
          </a:p>
          <a:p>
            <a:r>
              <a:rPr lang="en-US" baseline="0" dirty="0" smtClean="0"/>
              <a:t>Test with an Experiment</a:t>
            </a:r>
          </a:p>
          <a:p>
            <a:endParaRPr lang="en-US" baseline="0" dirty="0" smtClean="0"/>
          </a:p>
          <a:p>
            <a:r>
              <a:rPr lang="en-US" baseline="0" dirty="0" smtClean="0"/>
              <a:t>Analyze Data and Communicate Result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387837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521753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55917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5454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 Id="rId3"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0781"/>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689977609"/>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QUESTIONS</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Motivator</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113619361"/>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07737278"/>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117687623"/>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TIPS</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Tip</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QUESTIONS</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Motivator</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0781"/>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a:prstGeom prst="rect">
            <a:avLst/>
          </a:prstGeo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a:prstGeom prst="rect">
            <a:avLst/>
          </a:prstGeo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a:prstGeom prst="rect">
            <a:avLst/>
          </a:prstGeo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a:prstGeom prst="rect">
            <a:avLst/>
          </a:prstGeo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88119308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Modify File with Content Right</a:t>
            </a:r>
          </a:p>
        </p:txBody>
      </p:sp>
      <p:sp>
        <p:nvSpPr>
          <p:cNvPr id="16" name="Content Placeholder 3"/>
          <p:cNvSpPr>
            <a:spLocks noGrp="1"/>
          </p:cNvSpPr>
          <p:nvPr>
            <p:ph sz="quarter" idx="10" hasCustomPrompt="1"/>
          </p:nvPr>
        </p:nvSpPr>
        <p:spPr>
          <a:xfrm>
            <a:off x="1121105" y="2081090"/>
            <a:ext cx="7065287" cy="6079916"/>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a:t>/path/to/file</a:t>
            </a:r>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a:prstGeom prst="rect">
            <a:avLst/>
          </a:prstGeo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3" hasCustomPrompt="1"/>
          </p:nvPr>
        </p:nvSpPr>
        <p:spPr>
          <a:xfrm>
            <a:off x="1132472" y="3490153"/>
            <a:ext cx="7045184" cy="659007"/>
          </a:xfrm>
          <a:prstGeom prst="rect">
            <a:avLst/>
          </a:prstGeo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8" name="Text Placeholder 13"/>
          <p:cNvSpPr>
            <a:spLocks noGrp="1"/>
          </p:cNvSpPr>
          <p:nvPr>
            <p:ph type="body" sz="quarter" idx="14" hasCustomPrompt="1"/>
          </p:nvPr>
        </p:nvSpPr>
        <p:spPr>
          <a:xfrm>
            <a:off x="1143068" y="4158828"/>
            <a:ext cx="7045184" cy="626533"/>
          </a:xfrm>
          <a:prstGeom prst="rect">
            <a:avLst/>
          </a:prstGeo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01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a:prstGeom prst="rect">
            <a:avLst/>
          </a:prstGeo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35559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0090603"/>
      </p:ext>
    </p:extLst>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46068143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theme" Target="../theme/theme2.xml"/><Relationship Id="rId17"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71" r:id="rId14"/>
    <p:sldLayoutId id="2147483873" r:id="rId15"/>
    <p:sldLayoutId id="2147483875" r:id="rId16"/>
    <p:sldLayoutId id="2147483877" r:id="rId17"/>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9" r:id="rId9"/>
    <p:sldLayoutId id="2147483870" r:id="rId10"/>
    <p:sldLayoutId id="2147483874" r:id="rId11"/>
    <p:sldLayoutId id="2147483876" r:id="rId12"/>
    <p:sldLayoutId id="2147483878" r:id="rId13"/>
    <p:sldLayoutId id="2147483879" r:id="rId14"/>
    <p:sldLayoutId id="2147483880" r:id="rId15"/>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16.JPG"/><Relationship Id="rId8"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9.gif"/><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hyperlink" Target="http://kitchen.ci/docs/getting-started/kitchen-yml" TargetMode="External"/><Relationship Id="rId4" Type="http://schemas.openxmlformats.org/officeDocument/2006/relationships/hyperlink" Target="http://yaml.org/" TargetMode="External"/><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2.gif"/><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12.gif"/><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 Id="rId3" Type="http://schemas.openxmlformats.org/officeDocument/2006/relationships/image" Target="../media/image12.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26.png"/><Relationship Id="rId1" Type="http://schemas.openxmlformats.org/officeDocument/2006/relationships/slideLayout" Target="../slideLayouts/slideLayout21.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6.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6.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7.jpg"/></Relationships>
</file>

<file path=ppt/slides/_rels/slide92.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9.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ookbook-dev-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
        <p:nvSpPr>
          <p:cNvPr id="3" name="TextBox 2"/>
          <p:cNvSpPr txBox="1"/>
          <p:nvPr/>
        </p:nvSpPr>
        <p:spPr bwMode="white">
          <a:xfrm rot="20906112">
            <a:off x="11108375" y="6044666"/>
            <a:ext cx="4321743" cy="2184935"/>
          </a:xfrm>
          <a:prstGeom prst="rect">
            <a:avLst/>
          </a:prstGeom>
          <a:solidFill>
            <a:schemeClr val="accent1"/>
          </a:solidFill>
          <a:effectLst>
            <a:outerShdw blurRad="50800" dist="76200" dir="2700000" algn="tl" rotWithShape="0">
              <a:prstClr val="black">
                <a:alpha val="40000"/>
              </a:prstClr>
            </a:outerShdw>
          </a:effectLst>
        </p:spPr>
        <p:txBody>
          <a:bodyPr vert="horz" wrap="square" lIns="91440" tIns="91440" rIns="91440" bIns="91440" rtlCol="0" anchor="ctr">
            <a:noAutofit/>
          </a:bodyPr>
          <a:lstStyle/>
          <a:p>
            <a:pPr algn="ctr"/>
            <a:r>
              <a:rPr lang="en-US" sz="13800" dirty="0" smtClean="0">
                <a:solidFill>
                  <a:schemeClr val="bg1"/>
                </a:solidFill>
                <a:latin typeface="Arial Unicode MS" charset="0"/>
                <a:ea typeface="Arial Unicode MS" charset="0"/>
                <a:cs typeface="Arial Unicode MS" charset="0"/>
              </a:rPr>
              <a:t>2017</a:t>
            </a:r>
            <a:endParaRPr lang="en-US" sz="13800" dirty="0" smtClean="0">
              <a:solidFill>
                <a:schemeClr val="bg1"/>
              </a:solidFill>
              <a:latin typeface="Arial Unicode MS" charset="0"/>
              <a:ea typeface="Arial Unicode MS" charset="0"/>
              <a:cs typeface="Arial Unicode MS" charset="0"/>
            </a:endParaRPr>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sp>
        <p:nvSpPr>
          <p:cNvPr id="2" name="Title 1"/>
          <p:cNvSpPr>
            <a:spLocks noGrp="1"/>
          </p:cNvSpPr>
          <p:nvPr>
            <p:ph type="title"/>
          </p:nvPr>
        </p:nvSpPr>
        <p:spPr>
          <a:xfrm>
            <a:off x="650040" y="4114836"/>
            <a:ext cx="14935200" cy="828675"/>
          </a:xfrm>
        </p:spPr>
        <p:txBody>
          <a:bodyPr/>
          <a:lstStyle/>
          <a:p>
            <a:r>
              <a:rPr lang="en-US" dirty="0" smtClean="0"/>
              <a:t>You are...</a:t>
            </a:r>
            <a:endParaRPr lang="en-US" dirty="0"/>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t>
            </a:r>
            <a:r>
              <a:rPr lang="en-US" dirty="0" smtClean="0"/>
              <a:t>a recipe </a:t>
            </a:r>
            <a:r>
              <a:rPr lang="en-US" dirty="0"/>
              <a:t>in a cookbook</a:t>
            </a:r>
          </a:p>
          <a:p>
            <a:r>
              <a:rPr lang="en-US" dirty="0"/>
              <a:t>interest in testing</a:t>
            </a:r>
          </a:p>
          <a:p>
            <a:r>
              <a:rPr lang="en-US" dirty="0" smtClean="0"/>
              <a:t>belief in the scientific method</a:t>
            </a:r>
            <a:endParaRPr lang="en-US" dirty="0"/>
          </a:p>
        </p:txBody>
      </p:sp>
      <p:sp>
        <p:nvSpPr>
          <p:cNvPr id="4" name="TextBox 3"/>
          <p:cNvSpPr txBox="1"/>
          <p:nvPr/>
        </p:nvSpPr>
        <p:spPr bwMode="white">
          <a:xfrm>
            <a:off x="4039452" y="4153220"/>
            <a:ext cx="7669947" cy="751905"/>
          </a:xfrm>
          <a:prstGeom prst="rect">
            <a:avLst/>
          </a:prstGeom>
        </p:spPr>
        <p:txBody>
          <a:bodyPr vert="horz" wrap="square" lIns="91440" tIns="91440" rIns="91440" bIns="91440" rtlCol="0">
            <a:normAutofit fontScale="92500"/>
          </a:bodyPr>
          <a:lstStyle/>
          <a:p>
            <a:r>
              <a:rPr lang="en-US" sz="3600" i="1" dirty="0"/>
              <a:t>interested in learning more about Chef</a:t>
            </a:r>
          </a:p>
        </p:txBody>
      </p:sp>
      <p:pic>
        <p:nvPicPr>
          <p:cNvPr id="5" name="Picture 4"/>
          <p:cNvPicPr>
            <a:picLocks noChangeAspect="1"/>
          </p:cNvPicPr>
          <p:nvPr/>
        </p:nvPicPr>
        <p:blipFill>
          <a:blip r:embed="rId4"/>
          <a:stretch>
            <a:fillRect/>
          </a:stretch>
        </p:blipFill>
        <p:spPr>
          <a:xfrm>
            <a:off x="-135969" y="460184"/>
            <a:ext cx="3007335" cy="3492389"/>
          </a:xfrm>
          <a:prstGeom prst="rect">
            <a:avLst/>
          </a:prstGeom>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Tree>
    <p:extLst>
      <p:ext uri="{BB962C8B-B14F-4D97-AF65-F5344CB8AC3E}">
        <p14:creationId xmlns:p14="http://schemas.microsoft.com/office/powerpoint/2010/main" val="15118869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a:effectLst>
            <a:glow rad="63500">
              <a:schemeClr val="accent1">
                <a:satMod val="175000"/>
                <a:alpha val="40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10" name="Parallelogram 9"/>
          <p:cNvSpPr/>
          <p:nvPr/>
        </p:nvSpPr>
        <p:spPr bwMode="auto">
          <a:xfrm>
            <a:off x="4271749" y="477386"/>
            <a:ext cx="5868538" cy="928333"/>
          </a:xfrm>
          <a:prstGeom prst="parallelogram">
            <a:avLst/>
          </a:prstGeom>
          <a:solidFill>
            <a:schemeClr val="accent1"/>
          </a:solidFill>
          <a:ln>
            <a:noFill/>
            <a:headEnd type="none" w="med" len="med"/>
            <a:tailEnd type="none" w="med" len="med"/>
          </a:ln>
          <a:effectLst>
            <a:glow rad="635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smtClean="0">
                <a:gradFill>
                  <a:gsLst>
                    <a:gs pos="0">
                      <a:srgbClr val="FFFFFF"/>
                    </a:gs>
                    <a:gs pos="100000">
                      <a:srgbClr val="FFFFFF"/>
                    </a:gs>
                  </a:gsLst>
                  <a:lin ang="5400000" scaled="0"/>
                </a:gradFill>
              </a:rPr>
              <a:t>It took a lot of science to build the death star.</a:t>
            </a:r>
          </a:p>
        </p:txBody>
      </p:sp>
      <p:sp>
        <p:nvSpPr>
          <p:cNvPr id="15" name="TextBox 14"/>
          <p:cNvSpPr txBox="1"/>
          <p:nvPr/>
        </p:nvSpPr>
        <p:spPr bwMode="white">
          <a:xfrm>
            <a:off x="3317165" y="6059606"/>
            <a:ext cx="9676262" cy="914400"/>
          </a:xfrm>
          <a:prstGeom prst="rect">
            <a:avLst/>
          </a:prstGeom>
        </p:spPr>
        <p:txBody>
          <a:bodyPr vert="horz" wrap="none" lIns="91440" tIns="91440" rIns="91440" bIns="91440" rtlCol="0">
            <a:normAutofit/>
          </a:bodyPr>
          <a:lstStyle/>
          <a:p>
            <a:pPr algn="ctr"/>
            <a:r>
              <a:rPr lang="en-US" sz="4400" dirty="0" smtClean="0"/>
              <a:t>Presented by ....</a:t>
            </a:r>
          </a:p>
        </p:txBody>
      </p:sp>
    </p:spTree>
    <p:extLst>
      <p:ext uri="{BB962C8B-B14F-4D97-AF65-F5344CB8AC3E}">
        <p14:creationId xmlns:p14="http://schemas.microsoft.com/office/powerpoint/2010/main" val="5833669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 Diagonal Corner Rectangle 51"/>
          <p:cNvSpPr/>
          <p:nvPr/>
        </p:nvSpPr>
        <p:spPr bwMode="auto">
          <a:xfrm flipH="1" flipV="1">
            <a:off x="7475473" y="4760233"/>
            <a:ext cx="5849202" cy="1468665"/>
          </a:xfrm>
          <a:prstGeom prst="round2Diag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algn="ctr" defTabSz="914099"/>
            <a:endParaRPr lang="en-US" sz="3600" dirty="0" smtClean="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pic>
        <p:nvPicPr>
          <p:cNvPr id="5" name="Picture 4"/>
          <p:cNvPicPr>
            <a:picLocks noChangeAspect="1"/>
          </p:cNvPicPr>
          <p:nvPr/>
        </p:nvPicPr>
        <p:blipFill>
          <a:blip r:embed="rId4"/>
          <a:stretch>
            <a:fillRect/>
          </a:stretch>
        </p:blipFill>
        <p:spPr>
          <a:xfrm>
            <a:off x="-135969" y="460184"/>
            <a:ext cx="3007335" cy="3492389"/>
          </a:xfrm>
          <a:prstGeom prst="rect">
            <a:avLst/>
          </a:prstGeom>
          <a:noFill/>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a:noFill/>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
        <p:nvSpPr>
          <p:cNvPr id="9" name="Rectangle 8"/>
          <p:cNvSpPr/>
          <p:nvPr/>
        </p:nvSpPr>
        <p:spPr bwMode="auto">
          <a:xfrm>
            <a:off x="0" y="13648"/>
            <a:ext cx="9167323" cy="3967783"/>
          </a:xfrm>
          <a:prstGeom prst="rect">
            <a:avLst/>
          </a:prstGeom>
          <a:solidFill>
            <a:schemeClr val="bg1">
              <a:alpha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Elbow Connector 11"/>
          <p:cNvCxnSpPr/>
          <p:nvPr/>
        </p:nvCxnSpPr>
        <p:spPr>
          <a:xfrm>
            <a:off x="8693624" y="1160060"/>
            <a:ext cx="2156346" cy="1269241"/>
          </a:xfrm>
          <a:prstGeom prst="bentConnector3">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Parallelogram 9"/>
          <p:cNvSpPr/>
          <p:nvPr/>
        </p:nvSpPr>
        <p:spPr bwMode="auto">
          <a:xfrm>
            <a:off x="4271749" y="477386"/>
            <a:ext cx="5868538" cy="928333"/>
          </a:xfrm>
          <a:prstGeom prst="parallelogram">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800" i="1" dirty="0" smtClean="0">
                <a:gradFill>
                  <a:gsLst>
                    <a:gs pos="0">
                      <a:srgbClr val="FFFFFF"/>
                    </a:gs>
                    <a:gs pos="100000">
                      <a:srgbClr val="FFFFFF"/>
                    </a:gs>
                  </a:gsLst>
                  <a:lin ang="5400000" scaled="0"/>
                </a:gradFill>
              </a:rPr>
              <a:t>It took a lot of science to build the death star.</a:t>
            </a:r>
          </a:p>
        </p:txBody>
      </p:sp>
      <p:cxnSp>
        <p:nvCxnSpPr>
          <p:cNvPr id="25" name="Elbow Connector 24"/>
          <p:cNvCxnSpPr/>
          <p:nvPr/>
        </p:nvCxnSpPr>
        <p:spPr>
          <a:xfrm rot="10800000" flipV="1">
            <a:off x="12579264" y="2293487"/>
            <a:ext cx="1009934" cy="997281"/>
          </a:xfrm>
          <a:prstGeom prst="bentConnector3">
            <a:avLst/>
          </a:prstGeom>
          <a:ln>
            <a:solidFill>
              <a:srgbClr val="7030A0"/>
            </a:solidFill>
          </a:ln>
          <a:effectLst>
            <a:glow rad="101600">
              <a:srgbClr val="7030A0">
                <a:alpha val="40000"/>
              </a:srgb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4" name="Parallelogram 3"/>
          <p:cNvSpPr/>
          <p:nvPr/>
        </p:nvSpPr>
        <p:spPr bwMode="auto">
          <a:xfrm flipH="1">
            <a:off x="8323018" y="2872225"/>
            <a:ext cx="5616433" cy="723331"/>
          </a:xfrm>
          <a:prstGeom prst="parallelogram">
            <a:avLst>
              <a:gd name="adj" fmla="val 51415"/>
            </a:avLst>
          </a:prstGeom>
          <a:solidFill>
            <a:srgbClr val="7030A0"/>
          </a:solidFill>
          <a:ln>
            <a:noFill/>
            <a:headEnd type="none" w="med" len="med"/>
            <a:tailEnd type="none" w="med" len="med"/>
          </a:ln>
          <a:effectLst>
            <a:glow rad="101600">
              <a:srgbClr val="7030A0">
                <a:alpha val="40000"/>
              </a:srgb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i="1" dirty="0" smtClean="0">
                <a:gradFill>
                  <a:gsLst>
                    <a:gs pos="0">
                      <a:srgbClr val="FFFFFF"/>
                    </a:gs>
                    <a:gs pos="100000">
                      <a:srgbClr val="FFFFFF"/>
                    </a:gs>
                  </a:gsLst>
                  <a:lin ang="5400000" scaled="0"/>
                </a:gradFill>
              </a:rPr>
              <a:t>Did anyone write tests? I don't want any vulnerabilities!</a:t>
            </a:r>
            <a:endParaRPr lang="en-US" sz="2400" i="1" dirty="0" smtClean="0">
              <a:gradFill>
                <a:gsLst>
                  <a:gs pos="0">
                    <a:srgbClr val="FFFFFF"/>
                  </a:gs>
                  <a:gs pos="100000">
                    <a:srgbClr val="FFFFFF"/>
                  </a:gs>
                </a:gsLst>
                <a:lin ang="5400000" scaled="0"/>
              </a:gradFill>
            </a:endParaRPr>
          </a:p>
        </p:txBody>
      </p:sp>
      <p:pic>
        <p:nvPicPr>
          <p:cNvPr id="28" name="Picture 27" descr="Gencon 248.JPG"/>
          <p:cNvPicPr>
            <a:picLocks noChangeAspect="1"/>
          </p:cNvPicPr>
          <p:nvPr/>
        </p:nvPicPr>
        <p:blipFill rotWithShape="1">
          <a:blip r:embed="rId7">
            <a:extLst>
              <a:ext uri="{28A0092B-C50C-407E-A947-70E740481C1C}">
                <a14:useLocalDpi xmlns:a14="http://schemas.microsoft.com/office/drawing/2010/main" val="0"/>
              </a:ext>
            </a:extLst>
          </a:blip>
          <a:srcRect l="12924" t="5002" r="16410" b="8201"/>
          <a:stretch/>
        </p:blipFill>
        <p:spPr>
          <a:xfrm>
            <a:off x="2871366" y="4445169"/>
            <a:ext cx="4033872" cy="33031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 Placeholder 2"/>
          <p:cNvSpPr>
            <a:spLocks noGrp="1"/>
          </p:cNvSpPr>
          <p:nvPr>
            <p:ph type="body" sz="quarter" idx="12"/>
          </p:nvPr>
        </p:nvSpPr>
        <p:spPr>
          <a:xfrm>
            <a:off x="9077364" y="6417376"/>
            <a:ext cx="2901871" cy="352380"/>
          </a:xfrm>
        </p:spPr>
        <p:txBody>
          <a:bodyPr anchor="ctr"/>
          <a:lstStyle/>
          <a:p>
            <a:r>
              <a:rPr lang="en-US" sz="2800" dirty="0" smtClean="0">
                <a:solidFill>
                  <a:schemeClr val="bg1"/>
                </a:solidFill>
              </a:rPr>
              <a:t>Slack @</a:t>
            </a:r>
            <a:r>
              <a:rPr lang="en-US" sz="2800" dirty="0" err="1" smtClean="0">
                <a:solidFill>
                  <a:schemeClr val="bg1"/>
                </a:solidFill>
              </a:rPr>
              <a:t>burtlo</a:t>
            </a:r>
            <a:endParaRPr lang="en-US" sz="2800" dirty="0" smtClean="0">
              <a:solidFill>
                <a:schemeClr val="bg1"/>
              </a:solidFill>
            </a:endParaRPr>
          </a:p>
        </p:txBody>
      </p:sp>
      <p:sp>
        <p:nvSpPr>
          <p:cNvPr id="30" name="TextBox 29"/>
          <p:cNvSpPr txBox="1"/>
          <p:nvPr/>
        </p:nvSpPr>
        <p:spPr bwMode="white">
          <a:xfrm>
            <a:off x="7469784" y="5306653"/>
            <a:ext cx="6955370" cy="751905"/>
          </a:xfrm>
          <a:prstGeom prst="rect">
            <a:avLst/>
          </a:prstGeom>
        </p:spPr>
        <p:txBody>
          <a:bodyPr vert="horz" wrap="square" lIns="91440" tIns="91440" rIns="91440" bIns="91440" rtlCol="0">
            <a:normAutofit/>
          </a:bodyPr>
          <a:lstStyle/>
          <a:p>
            <a:r>
              <a:rPr lang="en-US" i="1" dirty="0" smtClean="0">
                <a:solidFill>
                  <a:schemeClr val="tx1">
                    <a:lumMod val="60000"/>
                    <a:lumOff val="40000"/>
                  </a:schemeClr>
                </a:solidFill>
              </a:rPr>
              <a:t>Training and Technical Content Lead</a:t>
            </a:r>
          </a:p>
        </p:txBody>
      </p:sp>
      <p:sp>
        <p:nvSpPr>
          <p:cNvPr id="31" name="TextBox 30"/>
          <p:cNvSpPr txBox="1"/>
          <p:nvPr/>
        </p:nvSpPr>
        <p:spPr bwMode="white">
          <a:xfrm>
            <a:off x="7469784" y="4696032"/>
            <a:ext cx="6955369" cy="751905"/>
          </a:xfrm>
          <a:prstGeom prst="rect">
            <a:avLst/>
          </a:prstGeom>
        </p:spPr>
        <p:txBody>
          <a:bodyPr vert="horz" wrap="square" lIns="91440" tIns="91440" rIns="91440" bIns="91440" rtlCol="0">
            <a:normAutofit/>
          </a:bodyPr>
          <a:lstStyle/>
          <a:p>
            <a:r>
              <a:rPr lang="en-US" sz="3600" i="1" dirty="0" smtClean="0">
                <a:solidFill>
                  <a:schemeClr val="accent1"/>
                </a:solidFill>
              </a:rPr>
              <a:t>Franklin Webber</a:t>
            </a:r>
          </a:p>
        </p:txBody>
      </p:sp>
      <p:sp>
        <p:nvSpPr>
          <p:cNvPr id="11" name="Round Diagonal Corner Rectangle 10"/>
          <p:cNvSpPr/>
          <p:nvPr/>
        </p:nvSpPr>
        <p:spPr bwMode="auto">
          <a:xfrm>
            <a:off x="7475473" y="5954907"/>
            <a:ext cx="5854890" cy="1465944"/>
          </a:xfrm>
          <a:prstGeom prst="round2Diag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188720" tIns="45718" rIns="91436" bIns="45718" numCol="1" rtlCol="0" anchor="ctr" anchorCtr="0" compatLnSpc="1">
            <a:prstTxWarp prst="textNoShape">
              <a:avLst/>
            </a:prstTxWarp>
          </a:bodyPr>
          <a:lstStyle/>
          <a:p>
            <a:pPr algn="ctr" defTabSz="914099"/>
            <a:r>
              <a:rPr lang="en-US" sz="3600" dirty="0" smtClean="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Slack @</a:t>
            </a:r>
            <a:r>
              <a:rPr lang="en-US" sz="3600" dirty="0" err="1" smtClean="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rPr>
              <a:t>burtlo</a:t>
            </a:r>
            <a:endParaRPr lang="en-US" sz="3600" dirty="0" smtClean="0">
              <a:gradFill>
                <a:gsLst>
                  <a:gs pos="0">
                    <a:srgbClr val="FFFFFF"/>
                  </a:gs>
                  <a:gs pos="100000">
                    <a:srgbClr val="FFFFFF"/>
                  </a:gs>
                </a:gsLst>
                <a:lin ang="5400000" scaled="0"/>
              </a:gradFill>
              <a:latin typeface="Inconsolata-dz for Powerline dzForPowerline" charset="0"/>
              <a:ea typeface="Inconsolata-dz for Powerline dzForPowerline" charset="0"/>
              <a:cs typeface="Inconsolata-dz for Powerline dzForPowerline" charset="0"/>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276" y="5860594"/>
            <a:ext cx="1465944" cy="1465944"/>
          </a:xfrm>
          <a:prstGeom prst="rect">
            <a:avLst/>
          </a:prstGeom>
          <a:effectLst/>
        </p:spPr>
      </p:pic>
    </p:spTree>
    <p:extLst>
      <p:ext uri="{BB962C8B-B14F-4D97-AF65-F5344CB8AC3E}">
        <p14:creationId xmlns:p14="http://schemas.microsoft.com/office/powerpoint/2010/main" val="2644317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660216" cy="4663151"/>
          </a:xfrm>
        </p:spPr>
        <p:txBody>
          <a:bodyPr/>
          <a:lstStyle/>
          <a:p>
            <a:pPr marL="457200" indent="-457200">
              <a:buFont typeface="Wingdings" charset="2"/>
              <a:buChar char="q"/>
            </a:pPr>
            <a:r>
              <a:rPr lang="en-US" b="1" dirty="0" smtClean="0"/>
              <a:t>Tell me more about Test Driven Development (TDD)</a:t>
            </a:r>
          </a:p>
          <a:p>
            <a:pPr marL="457200" indent="-457200">
              <a:buFont typeface="Wingdings" charset="2"/>
              <a:buChar char="q"/>
            </a:pPr>
            <a:r>
              <a:rPr lang="en-US" b="1" dirty="0"/>
              <a:t>Writing and Executing an Integration Test</a:t>
            </a:r>
          </a:p>
          <a:p>
            <a:pPr marL="457200" indent="-457200">
              <a:buFont typeface="Wingdings" charset="2"/>
              <a:buChar char="q"/>
            </a:pPr>
            <a:r>
              <a:rPr lang="en-US" b="1" dirty="0"/>
              <a:t>Writing and Executing a Unit Test</a:t>
            </a:r>
          </a:p>
          <a:p>
            <a:pPr marL="457200" indent="-457200">
              <a:buFont typeface="Wingdings" charset="2"/>
              <a:buChar char="q"/>
            </a:pPr>
            <a:r>
              <a:rPr lang="en-US" b="1" dirty="0"/>
              <a:t>Further Resources</a:t>
            </a:r>
          </a:p>
        </p:txBody>
      </p:sp>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Answer These...</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b="1" dirty="0"/>
              <a:t>Why would I want to write </a:t>
            </a:r>
            <a:r>
              <a:rPr lang="en-US" b="1" dirty="0" smtClean="0"/>
              <a:t>tests? Doesn't </a:t>
            </a:r>
            <a:r>
              <a:rPr lang="en-US" b="1" dirty="0"/>
              <a:t>Chef fail when there is a problem?</a:t>
            </a:r>
          </a:p>
          <a:p>
            <a:pPr marL="457200" indent="-457200">
              <a:buFont typeface="Wingdings" charset="2"/>
              <a:buChar char="q"/>
            </a:pPr>
            <a:endParaRPr lang="en-US" dirty="0" smtClean="0"/>
          </a:p>
          <a:p>
            <a:pPr marL="457200" indent="-457200">
              <a:buFont typeface="Wingdings" charset="2"/>
              <a:buChar char="q"/>
            </a:pPr>
            <a:r>
              <a:rPr lang="en-US" dirty="0" smtClean="0"/>
              <a:t>What is the difference between an integration test and a unit test?</a:t>
            </a:r>
            <a:endParaRPr lang="en-US" dirty="0"/>
          </a:p>
          <a:p>
            <a:pPr marL="457200" indent="-457200">
              <a:buFont typeface="Wingdings" charset="2"/>
              <a:buChar char="q"/>
            </a:pPr>
            <a:endParaRPr lang="en-US" dirty="0"/>
          </a:p>
          <a:p>
            <a:pPr marL="457200" indent="-457200">
              <a:buFont typeface="Wingdings" charset="2"/>
              <a:buChar char="q"/>
            </a:pPr>
            <a:r>
              <a:rPr lang="en-US" dirty="0" smtClean="0"/>
              <a:t>Should I write unit tests or integration tests?</a:t>
            </a:r>
            <a:endParaRPr lang="en-US" dirty="0"/>
          </a:p>
        </p:txBody>
      </p:sp>
    </p:spTree>
    <p:extLst>
      <p:ext uri="{BB962C8B-B14F-4D97-AF65-F5344CB8AC3E}">
        <p14:creationId xmlns:p14="http://schemas.microsoft.com/office/powerpoint/2010/main" val="13733908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In Production</a:t>
            </a:r>
            <a:endParaRPr lang="en-US" dirty="0"/>
          </a:p>
        </p:txBody>
      </p:sp>
      <p:sp>
        <p:nvSpPr>
          <p:cNvPr id="3" name="Subtitle 2"/>
          <p:cNvSpPr>
            <a:spLocks noGrp="1"/>
          </p:cNvSpPr>
          <p:nvPr>
            <p:ph type="subTitle" idx="1"/>
          </p:nvPr>
        </p:nvSpPr>
        <p:spPr/>
        <p:txBody>
          <a:bodyPr/>
          <a:lstStyle/>
          <a:p>
            <a:pPr marL="514350" indent="-514350">
              <a:lnSpc>
                <a:spcPct val="120000"/>
              </a:lnSpc>
              <a:buFont typeface="+mj-lt"/>
              <a:buAutoNum type="arabicPeriod"/>
            </a:pPr>
            <a:r>
              <a:rPr lang="en-US" sz="2400" dirty="0"/>
              <a:t>Write some cookbook code</a:t>
            </a:r>
          </a:p>
          <a:p>
            <a:pPr marL="514350" indent="-514350">
              <a:lnSpc>
                <a:spcPct val="120000"/>
              </a:lnSpc>
              <a:buFont typeface="+mj-lt"/>
              <a:buAutoNum type="arabicPeriod"/>
            </a:pPr>
            <a:r>
              <a:rPr lang="en-US" sz="2400" dirty="0" smtClean="0"/>
              <a:t>Upload the cookbook to the Chef Server</a:t>
            </a:r>
          </a:p>
          <a:p>
            <a:pPr marL="514350" indent="-514350">
              <a:lnSpc>
                <a:spcPct val="120000"/>
              </a:lnSpc>
              <a:buFont typeface="+mj-lt"/>
              <a:buAutoNum type="arabicPeriod"/>
            </a:pPr>
            <a:r>
              <a:rPr lang="en-US" sz="2400" dirty="0" smtClean="0"/>
              <a:t> </a:t>
            </a:r>
            <a:r>
              <a:rPr lang="en-US" sz="2400" b="1" dirty="0" smtClean="0">
                <a:latin typeface="Courier New" charset="0"/>
                <a:ea typeface="Courier New" charset="0"/>
                <a:cs typeface="Courier New" charset="0"/>
              </a:rPr>
              <a:t>chef-client </a:t>
            </a:r>
            <a:r>
              <a:rPr lang="en-US" sz="2400" dirty="0" smtClean="0"/>
              <a:t>run retrieves the </a:t>
            </a:r>
            <a:r>
              <a:rPr lang="en-US" sz="2400" dirty="0"/>
              <a:t>updated </a:t>
            </a:r>
            <a:r>
              <a:rPr lang="en-US" sz="2400" dirty="0" smtClean="0"/>
              <a:t>cookbook</a:t>
            </a:r>
            <a:endParaRPr lang="en-US" sz="2400" b="1" dirty="0" smtClean="0">
              <a:latin typeface="Courier New" charset="0"/>
              <a:ea typeface="Courier New" charset="0"/>
              <a:cs typeface="Courier New" charset="0"/>
            </a:endParaRPr>
          </a:p>
          <a:p>
            <a:pPr marL="514350" indent="-514350">
              <a:lnSpc>
                <a:spcPct val="120000"/>
              </a:lnSpc>
              <a:buFont typeface="+mj-lt"/>
              <a:buAutoNum type="arabicPeriod"/>
            </a:pPr>
            <a:r>
              <a:rPr lang="en-US" sz="2400" dirty="0" smtClean="0"/>
              <a:t> </a:t>
            </a:r>
            <a:r>
              <a:rPr lang="en-US" sz="2400" b="1" dirty="0">
                <a:latin typeface="Courier New" charset="0"/>
                <a:ea typeface="Courier New" charset="0"/>
                <a:cs typeface="Courier New" charset="0"/>
              </a:rPr>
              <a:t>chef-client </a:t>
            </a:r>
            <a:r>
              <a:rPr lang="en-US" sz="2400" dirty="0" smtClean="0"/>
              <a:t>fails with an error</a:t>
            </a:r>
          </a:p>
        </p:txBody>
      </p:sp>
      <p:sp>
        <p:nvSpPr>
          <p:cNvPr id="27" name="Rectangle 26"/>
          <p:cNvSpPr/>
          <p:nvPr/>
        </p:nvSpPr>
        <p:spPr bwMode="auto">
          <a:xfrm>
            <a:off x="10712983" y="6782550"/>
            <a:ext cx="4101353" cy="71941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Production System</a:t>
            </a:r>
          </a:p>
        </p:txBody>
      </p:sp>
      <p:sp>
        <p:nvSpPr>
          <p:cNvPr id="28" name="Chevron 27"/>
          <p:cNvSpPr/>
          <p:nvPr/>
        </p:nvSpPr>
        <p:spPr bwMode="auto">
          <a:xfrm rot="5400000">
            <a:off x="12129555" y="5970989"/>
            <a:ext cx="1211797" cy="812191"/>
          </a:xfrm>
          <a:prstGeom prst="chevron">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Rectangle 28"/>
          <p:cNvSpPr/>
          <p:nvPr/>
        </p:nvSpPr>
        <p:spPr bwMode="auto">
          <a:xfrm>
            <a:off x="10712983" y="3147331"/>
            <a:ext cx="4101353" cy="3110486"/>
          </a:xfrm>
          <a:prstGeom prst="rect">
            <a:avLst/>
          </a:prstGeom>
          <a:solidFill>
            <a:schemeClr val="accent4">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800" dirty="0" smtClean="0">
                <a:solidFill>
                  <a:schemeClr val="accent2"/>
                </a:solidFill>
              </a:rPr>
              <a:t>cookbook</a:t>
            </a:r>
          </a:p>
        </p:txBody>
      </p:sp>
      <p:sp>
        <p:nvSpPr>
          <p:cNvPr id="30" name="Rectangle 29"/>
          <p:cNvSpPr/>
          <p:nvPr/>
        </p:nvSpPr>
        <p:spPr bwMode="auto">
          <a:xfrm>
            <a:off x="10873037" y="3752331"/>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attributes</a:t>
            </a:r>
          </a:p>
        </p:txBody>
      </p:sp>
      <p:sp>
        <p:nvSpPr>
          <p:cNvPr id="31" name="Rectangle 30"/>
          <p:cNvSpPr/>
          <p:nvPr/>
        </p:nvSpPr>
        <p:spPr bwMode="auto">
          <a:xfrm>
            <a:off x="10873037" y="4372403"/>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resources</a:t>
            </a:r>
            <a:endParaRPr lang="en-US" sz="2400" dirty="0" smtClean="0">
              <a:gradFill>
                <a:gsLst>
                  <a:gs pos="0">
                    <a:srgbClr val="FFFFFF"/>
                  </a:gs>
                  <a:gs pos="100000">
                    <a:srgbClr val="FFFFFF"/>
                  </a:gs>
                </a:gsLst>
                <a:lin ang="5400000" scaled="0"/>
              </a:gradFill>
            </a:endParaRPr>
          </a:p>
        </p:txBody>
      </p:sp>
      <p:sp>
        <p:nvSpPr>
          <p:cNvPr id="32" name="Rectangle 31"/>
          <p:cNvSpPr/>
          <p:nvPr/>
        </p:nvSpPr>
        <p:spPr bwMode="auto">
          <a:xfrm>
            <a:off x="10873037" y="4992475"/>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custom resources</a:t>
            </a:r>
            <a:endParaRPr lang="en-US" sz="2400" dirty="0" smtClean="0">
              <a:gradFill>
                <a:gsLst>
                  <a:gs pos="0">
                    <a:srgbClr val="FFFFFF"/>
                  </a:gs>
                  <a:gs pos="100000">
                    <a:srgbClr val="FFFFFF"/>
                  </a:gs>
                </a:gsLst>
                <a:lin ang="5400000" scaled="0"/>
              </a:gradFill>
            </a:endParaRPr>
          </a:p>
        </p:txBody>
      </p:sp>
      <p:sp>
        <p:nvSpPr>
          <p:cNvPr id="33" name="Rectangle 32"/>
          <p:cNvSpPr/>
          <p:nvPr/>
        </p:nvSpPr>
        <p:spPr bwMode="auto">
          <a:xfrm>
            <a:off x="10873037" y="5612547"/>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libraries / helpers</a:t>
            </a:r>
            <a:endParaRPr lang="en-US" sz="2400" dirty="0" smtClean="0">
              <a:gradFill>
                <a:gsLst>
                  <a:gs pos="0">
                    <a:srgbClr val="FFFFFF"/>
                  </a:gs>
                  <a:gs pos="100000">
                    <a:srgbClr val="FFFFFF"/>
                  </a:gs>
                </a:gsLst>
                <a:lin ang="5400000" scaled="0"/>
              </a:gradFill>
            </a:endParaRPr>
          </a:p>
        </p:txBody>
      </p:sp>
      <p:sp>
        <p:nvSpPr>
          <p:cNvPr id="35" name="Left Brace 34"/>
          <p:cNvSpPr/>
          <p:nvPr/>
        </p:nvSpPr>
        <p:spPr>
          <a:xfrm>
            <a:off x="10138633" y="6788941"/>
            <a:ext cx="442391" cy="713020"/>
          </a:xfrm>
          <a:prstGeom prst="leftBrac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8622" y="6942251"/>
            <a:ext cx="609600" cy="406400"/>
          </a:xfrm>
          <a:prstGeom prst="rect">
            <a:avLst/>
          </a:prstGeom>
        </p:spPr>
      </p:pic>
    </p:spTree>
    <p:extLst>
      <p:ext uri="{BB962C8B-B14F-4D97-AF65-F5344CB8AC3E}">
        <p14:creationId xmlns:p14="http://schemas.microsoft.com/office/powerpoint/2010/main" val="8231972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38735040"/>
              </p:ext>
            </p:extLst>
          </p:nvPr>
        </p:nvGraphicFramePr>
        <p:xfrm>
          <a:off x="8639807" y="1698890"/>
          <a:ext cx="7616193" cy="5990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136179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38735040"/>
              </p:ext>
            </p:extLst>
          </p:nvPr>
        </p:nvGraphicFramePr>
        <p:xfrm>
          <a:off x="8639807" y="1698890"/>
          <a:ext cx="7616193" cy="5990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9"/>
          <p:cNvSpPr>
            <a:spLocks noGrp="1"/>
          </p:cNvSpPr>
          <p:nvPr>
            <p:ph type="ctrTitle"/>
          </p:nvPr>
        </p:nvSpPr>
        <p:spPr/>
        <p:txBody>
          <a:bodyPr>
            <a:normAutofit fontScale="90000"/>
          </a:bodyPr>
          <a:lstStyle/>
          <a:p>
            <a:r>
              <a:rPr lang="en-US" dirty="0" smtClean="0"/>
              <a:t>Bettering Your Workflow?</a:t>
            </a:r>
            <a:endParaRPr lang="en-US" dirty="0"/>
          </a:p>
        </p:txBody>
      </p:sp>
      <p:sp>
        <p:nvSpPr>
          <p:cNvPr id="11" name="Subtitle 10"/>
          <p:cNvSpPr>
            <a:spLocks noGrp="1"/>
          </p:cNvSpPr>
          <p:nvPr>
            <p:ph type="subTitle" idx="1"/>
          </p:nvPr>
        </p:nvSpPr>
        <p:spPr>
          <a:xfrm>
            <a:off x="1671638" y="3271838"/>
            <a:ext cx="7502842" cy="3346421"/>
          </a:xfrm>
        </p:spPr>
        <p:txBody>
          <a:bodyPr/>
          <a:lstStyle/>
          <a:p>
            <a:pPr marL="457200" indent="-457200">
              <a:lnSpc>
                <a:spcPct val="150000"/>
              </a:lnSpc>
              <a:buFont typeface="Arial" charset="0"/>
              <a:buChar char="•"/>
            </a:pPr>
            <a:r>
              <a:rPr lang="en-US" dirty="0" smtClean="0"/>
              <a:t>Human intervention</a:t>
            </a:r>
          </a:p>
          <a:p>
            <a:pPr marL="457200" indent="-457200">
              <a:lnSpc>
                <a:spcPct val="150000"/>
              </a:lnSpc>
              <a:buFont typeface="Arial" charset="0"/>
              <a:buChar char="•"/>
            </a:pPr>
            <a:r>
              <a:rPr lang="en-US" dirty="0" smtClean="0"/>
              <a:t>Ad-hoc testing leads to inconsistent results</a:t>
            </a:r>
          </a:p>
          <a:p>
            <a:pPr marL="457200" indent="-457200">
              <a:lnSpc>
                <a:spcPct val="150000"/>
              </a:lnSpc>
              <a:buFont typeface="Arial" charset="0"/>
              <a:buChar char="•"/>
            </a:pPr>
            <a:r>
              <a:rPr lang="en-US" dirty="0"/>
              <a:t>Slow </a:t>
            </a:r>
            <a:r>
              <a:rPr lang="en-US" dirty="0" smtClean="0"/>
              <a:t>feedback</a:t>
            </a:r>
            <a:endParaRPr lang="en-US" dirty="0"/>
          </a:p>
        </p:txBody>
      </p:sp>
    </p:spTree>
    <p:extLst>
      <p:ext uri="{BB962C8B-B14F-4D97-AF65-F5344CB8AC3E}">
        <p14:creationId xmlns:p14="http://schemas.microsoft.com/office/powerpoint/2010/main" val="10374120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Answer These...</a:t>
            </a:r>
            <a:endParaRPr lang="en-US" dirty="0"/>
          </a:p>
        </p:txBody>
      </p:sp>
      <p:sp>
        <p:nvSpPr>
          <p:cNvPr id="3" name="Subtitle 2"/>
          <p:cNvSpPr>
            <a:spLocks noGrp="1"/>
          </p:cNvSpPr>
          <p:nvPr>
            <p:ph type="subTitle" idx="1"/>
          </p:nvPr>
        </p:nvSpPr>
        <p:spPr/>
        <p:txBody>
          <a:bodyPr/>
          <a:lstStyle/>
          <a:p>
            <a:pPr marL="457200" indent="-457200">
              <a:buFont typeface="Wingdings" charset="2"/>
              <a:buChar char="ü"/>
            </a:pPr>
            <a:r>
              <a:rPr lang="en-US" dirty="0"/>
              <a:t>Why would I want to write </a:t>
            </a:r>
            <a:r>
              <a:rPr lang="en-US" dirty="0" smtClean="0"/>
              <a:t>tests? Doesn't </a:t>
            </a:r>
            <a:r>
              <a:rPr lang="en-US" dirty="0"/>
              <a:t>Chef fail when there is a problem?</a:t>
            </a:r>
          </a:p>
          <a:p>
            <a:pPr marL="457200" indent="-457200">
              <a:buFont typeface="Wingdings" charset="2"/>
              <a:buChar char="q"/>
            </a:pPr>
            <a:endParaRPr lang="en-US" dirty="0" smtClean="0"/>
          </a:p>
          <a:p>
            <a:pPr marL="457200" indent="-457200">
              <a:buFont typeface="Wingdings" charset="2"/>
              <a:buChar char="q"/>
            </a:pPr>
            <a:r>
              <a:rPr lang="en-US" b="1" dirty="0" smtClean="0"/>
              <a:t>What is the difference between an integration test and a unit test?</a:t>
            </a:r>
            <a:endParaRPr lang="en-US" b="1" dirty="0"/>
          </a:p>
          <a:p>
            <a:pPr marL="457200" indent="-457200">
              <a:buFont typeface="Wingdings" charset="2"/>
              <a:buChar char="q"/>
            </a:pPr>
            <a:endParaRPr lang="en-US" dirty="0"/>
          </a:p>
          <a:p>
            <a:pPr marL="457200" indent="-457200">
              <a:buFont typeface="Wingdings" charset="2"/>
              <a:buChar char="q"/>
            </a:pPr>
            <a:r>
              <a:rPr lang="en-US" dirty="0"/>
              <a:t>Should I write unit tests or integration tests?</a:t>
            </a:r>
          </a:p>
        </p:txBody>
      </p:sp>
    </p:spTree>
    <p:extLst>
      <p:ext uri="{BB962C8B-B14F-4D97-AF65-F5344CB8AC3E}">
        <p14:creationId xmlns:p14="http://schemas.microsoft.com/office/powerpoint/2010/main" val="3703284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bwMode="auto">
          <a:xfrm>
            <a:off x="10578352" y="6785000"/>
            <a:ext cx="4101353" cy="71941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smtClean="0">
                <a:gradFill>
                  <a:gsLst>
                    <a:gs pos="0">
                      <a:srgbClr val="FFFFFF"/>
                    </a:gs>
                    <a:gs pos="100000">
                      <a:srgbClr val="FFFFFF"/>
                    </a:gs>
                  </a:gsLst>
                  <a:lin ang="5400000" scaled="0"/>
                </a:gradFill>
              </a:rPr>
              <a:t>System</a:t>
            </a:r>
            <a:endParaRPr lang="en-US" sz="2400" dirty="0" err="1" smtClean="0">
              <a:gradFill>
                <a:gsLst>
                  <a:gs pos="0">
                    <a:srgbClr val="FFFFFF"/>
                  </a:gs>
                  <a:gs pos="100000">
                    <a:srgbClr val="FFFFFF"/>
                  </a:gs>
                </a:gsLst>
                <a:lin ang="5400000" scaled="0"/>
              </a:gradFill>
            </a:endParaRPr>
          </a:p>
        </p:txBody>
      </p:sp>
      <p:sp>
        <p:nvSpPr>
          <p:cNvPr id="60" name="Chevron 59"/>
          <p:cNvSpPr/>
          <p:nvPr/>
        </p:nvSpPr>
        <p:spPr bwMode="auto">
          <a:xfrm rot="5400000">
            <a:off x="11994924" y="5973439"/>
            <a:ext cx="1211797" cy="812191"/>
          </a:xfrm>
          <a:prstGeom prst="chevron">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ectangle 30"/>
          <p:cNvSpPr/>
          <p:nvPr/>
        </p:nvSpPr>
        <p:spPr bwMode="auto">
          <a:xfrm>
            <a:off x="10578352" y="3193755"/>
            <a:ext cx="4101353" cy="3110486"/>
          </a:xfrm>
          <a:prstGeom prst="rect">
            <a:avLst/>
          </a:prstGeom>
          <a:solidFill>
            <a:schemeClr val="accent4">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accent2"/>
                </a:solidFill>
              </a:rPr>
              <a:t>cookbook</a:t>
            </a:r>
            <a:endParaRPr lang="en-US" sz="2400" dirty="0" smtClean="0">
              <a:solidFill>
                <a:schemeClr val="accent2"/>
              </a:solidFill>
            </a:endParaRPr>
          </a:p>
        </p:txBody>
      </p:sp>
      <p:sp>
        <p:nvSpPr>
          <p:cNvPr id="6" name="Content Placeholder 5"/>
          <p:cNvSpPr>
            <a:spLocks noGrp="1"/>
          </p:cNvSpPr>
          <p:nvPr>
            <p:ph sz="quarter" idx="14"/>
          </p:nvPr>
        </p:nvSpPr>
        <p:spPr/>
        <p:txBody>
          <a:bodyPr>
            <a:normAutofit/>
          </a:bodyPr>
          <a:lstStyle/>
          <a:p>
            <a:r>
              <a:rPr lang="en-US" sz="2800" dirty="0"/>
              <a:t>Verify that </a:t>
            </a:r>
            <a:r>
              <a:rPr lang="en-US" sz="2800" dirty="0" smtClean="0"/>
              <a:t>the </a:t>
            </a:r>
            <a:r>
              <a:rPr lang="en-US" sz="2800" b="1" dirty="0" smtClean="0"/>
              <a:t>system </a:t>
            </a:r>
            <a:r>
              <a:rPr lang="en-US" sz="2800" dirty="0"/>
              <a:t>has been configured </a:t>
            </a:r>
            <a:r>
              <a:rPr lang="en-US" sz="2800" dirty="0" smtClean="0"/>
              <a:t>correctly</a:t>
            </a:r>
            <a:r>
              <a:rPr lang="en-US" sz="2800" dirty="0"/>
              <a:t> </a:t>
            </a:r>
            <a:r>
              <a:rPr lang="en-US" sz="2800" dirty="0" smtClean="0"/>
              <a:t>using </a:t>
            </a:r>
            <a:r>
              <a:rPr lang="en-US" sz="2800" i="1" dirty="0" err="1" smtClean="0"/>
              <a:t>InSpec</a:t>
            </a:r>
            <a:r>
              <a:rPr lang="en-US" sz="2800" dirty="0"/>
              <a:t> </a:t>
            </a:r>
            <a:r>
              <a:rPr lang="en-US" sz="2800" dirty="0" smtClean="0"/>
              <a:t>through </a:t>
            </a:r>
            <a:r>
              <a:rPr lang="en-US" sz="2800" i="1" dirty="0" smtClean="0"/>
              <a:t>Test Kitchen</a:t>
            </a:r>
            <a:r>
              <a:rPr lang="en-US" sz="2800" dirty="0" smtClean="0"/>
              <a:t>.</a:t>
            </a:r>
          </a:p>
        </p:txBody>
      </p:sp>
      <p:sp>
        <p:nvSpPr>
          <p:cNvPr id="5" name="Content Placeholder 4"/>
          <p:cNvSpPr>
            <a:spLocks noGrp="1"/>
          </p:cNvSpPr>
          <p:nvPr>
            <p:ph sz="quarter" idx="12"/>
          </p:nvPr>
        </p:nvSpPr>
        <p:spPr/>
        <p:txBody>
          <a:bodyPr>
            <a:normAutofit/>
          </a:bodyPr>
          <a:lstStyle/>
          <a:p>
            <a:r>
              <a:rPr lang="en-US" sz="2800" dirty="0"/>
              <a:t>Verify </a:t>
            </a:r>
            <a:r>
              <a:rPr lang="en-US" sz="2800" dirty="0" smtClean="0"/>
              <a:t>that the </a:t>
            </a:r>
            <a:r>
              <a:rPr lang="en-US" sz="2800" b="1" dirty="0" smtClean="0"/>
              <a:t>code </a:t>
            </a:r>
            <a:r>
              <a:rPr lang="en-US" sz="2800" dirty="0" smtClean="0"/>
              <a:t>has been written correctly using </a:t>
            </a:r>
            <a:r>
              <a:rPr lang="en-US" sz="2800" i="1" dirty="0" err="1" smtClean="0"/>
              <a:t>ChefSpec</a:t>
            </a:r>
            <a:r>
              <a:rPr lang="en-US" sz="2800" i="1" dirty="0" smtClean="0"/>
              <a:t> </a:t>
            </a:r>
            <a:r>
              <a:rPr lang="en-US" sz="2800" dirty="0" smtClean="0"/>
              <a:t>through </a:t>
            </a:r>
            <a:r>
              <a:rPr lang="en-US" sz="2800" i="1" dirty="0" smtClean="0"/>
              <a:t>RSpec</a:t>
            </a:r>
            <a:r>
              <a:rPr lang="en-US" sz="2800" dirty="0" smtClean="0"/>
              <a:t>.</a:t>
            </a:r>
            <a:endParaRPr lang="en-US" sz="2800" i="1" dirty="0" smtClean="0"/>
          </a:p>
        </p:txBody>
      </p:sp>
      <p:sp>
        <p:nvSpPr>
          <p:cNvPr id="7" name="Text Placeholder 6"/>
          <p:cNvSpPr>
            <a:spLocks noGrp="1"/>
          </p:cNvSpPr>
          <p:nvPr>
            <p:ph type="body" sz="quarter" idx="15"/>
          </p:nvPr>
        </p:nvSpPr>
        <p:spPr/>
        <p:txBody>
          <a:bodyPr/>
          <a:lstStyle/>
          <a:p>
            <a:r>
              <a:rPr lang="en-US" dirty="0" smtClean="0"/>
              <a:t>‘Integration’ Test</a:t>
            </a:r>
            <a:endParaRPr lang="en-US" dirty="0"/>
          </a:p>
        </p:txBody>
      </p:sp>
      <p:sp>
        <p:nvSpPr>
          <p:cNvPr id="8" name="Text Placeholder 7"/>
          <p:cNvSpPr>
            <a:spLocks noGrp="1"/>
          </p:cNvSpPr>
          <p:nvPr>
            <p:ph type="body" sz="quarter" idx="16"/>
          </p:nvPr>
        </p:nvSpPr>
        <p:spPr/>
        <p:txBody>
          <a:bodyPr/>
          <a:lstStyle/>
          <a:p>
            <a:r>
              <a:rPr lang="en-US" dirty="0" smtClean="0"/>
              <a:t>‘Unit’ Test</a:t>
            </a:r>
            <a:endParaRPr lang="en-US" dirty="0"/>
          </a:p>
        </p:txBody>
      </p:sp>
      <p:sp>
        <p:nvSpPr>
          <p:cNvPr id="61" name="Rectangle 60"/>
          <p:cNvSpPr/>
          <p:nvPr/>
        </p:nvSpPr>
        <p:spPr bwMode="auto">
          <a:xfrm>
            <a:off x="2435257" y="6782550"/>
            <a:ext cx="4101353" cy="71941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smtClean="0">
                <a:gradFill>
                  <a:gsLst>
                    <a:gs pos="0">
                      <a:srgbClr val="FFFFFF"/>
                    </a:gs>
                    <a:gs pos="100000">
                      <a:srgbClr val="FFFFFF"/>
                    </a:gs>
                  </a:gsLst>
                  <a:lin ang="5400000" scaled="0"/>
                </a:gradFill>
              </a:rPr>
              <a:t>System</a:t>
            </a:r>
            <a:endParaRPr lang="en-US" sz="2400" dirty="0" err="1" smtClean="0">
              <a:gradFill>
                <a:gsLst>
                  <a:gs pos="0">
                    <a:srgbClr val="FFFFFF"/>
                  </a:gs>
                  <a:gs pos="100000">
                    <a:srgbClr val="FFFFFF"/>
                  </a:gs>
                </a:gsLst>
                <a:lin ang="5400000" scaled="0"/>
              </a:gradFill>
            </a:endParaRPr>
          </a:p>
        </p:txBody>
      </p:sp>
      <p:sp>
        <p:nvSpPr>
          <p:cNvPr id="62" name="Chevron 61"/>
          <p:cNvSpPr/>
          <p:nvPr/>
        </p:nvSpPr>
        <p:spPr bwMode="auto">
          <a:xfrm rot="5400000">
            <a:off x="3851829" y="5970989"/>
            <a:ext cx="1211797" cy="812191"/>
          </a:xfrm>
          <a:prstGeom prst="chevron">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4" name="Rectangle 63"/>
          <p:cNvSpPr/>
          <p:nvPr/>
        </p:nvSpPr>
        <p:spPr bwMode="auto">
          <a:xfrm>
            <a:off x="10753165" y="3834815"/>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attributes</a:t>
            </a:r>
          </a:p>
        </p:txBody>
      </p:sp>
      <p:sp>
        <p:nvSpPr>
          <p:cNvPr id="65" name="Rectangle 64"/>
          <p:cNvSpPr/>
          <p:nvPr/>
        </p:nvSpPr>
        <p:spPr bwMode="auto">
          <a:xfrm>
            <a:off x="10753165" y="4454887"/>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resources</a:t>
            </a:r>
            <a:endParaRPr lang="en-US" sz="2400" dirty="0" smtClean="0">
              <a:gradFill>
                <a:gsLst>
                  <a:gs pos="0">
                    <a:srgbClr val="FFFFFF"/>
                  </a:gs>
                  <a:gs pos="100000">
                    <a:srgbClr val="FFFFFF"/>
                  </a:gs>
                </a:gsLst>
                <a:lin ang="5400000" scaled="0"/>
              </a:gradFill>
            </a:endParaRPr>
          </a:p>
        </p:txBody>
      </p:sp>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456" y="3875892"/>
            <a:ext cx="609600" cy="406400"/>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00" y="4498858"/>
            <a:ext cx="609600" cy="406400"/>
          </a:xfrm>
          <a:prstGeom prst="rect">
            <a:avLst/>
          </a:prstGeom>
        </p:spPr>
      </p:pic>
      <p:sp>
        <p:nvSpPr>
          <p:cNvPr id="68" name="Left Brace 67"/>
          <p:cNvSpPr/>
          <p:nvPr/>
        </p:nvSpPr>
        <p:spPr>
          <a:xfrm>
            <a:off x="10205194" y="3854099"/>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9" name="Left Brace 68"/>
          <p:cNvSpPr/>
          <p:nvPr/>
        </p:nvSpPr>
        <p:spPr>
          <a:xfrm>
            <a:off x="10186146" y="4477901"/>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0" name="Rectangle 69"/>
          <p:cNvSpPr/>
          <p:nvPr/>
        </p:nvSpPr>
        <p:spPr bwMode="auto">
          <a:xfrm>
            <a:off x="10753165" y="5074959"/>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custom resources</a:t>
            </a:r>
            <a:endParaRPr lang="en-US" sz="2400" dirty="0" smtClean="0">
              <a:gradFill>
                <a:gsLst>
                  <a:gs pos="0">
                    <a:srgbClr val="FFFFFF"/>
                  </a:gs>
                  <a:gs pos="100000">
                    <a:srgbClr val="FFFFFF"/>
                  </a:gs>
                </a:gsLst>
                <a:lin ang="5400000" scaled="0"/>
              </a:gradFill>
            </a:endParaRPr>
          </a:p>
        </p:txBody>
      </p:sp>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00" y="5121824"/>
            <a:ext cx="609600" cy="406400"/>
          </a:xfrm>
          <a:prstGeom prst="rect">
            <a:avLst/>
          </a:prstGeom>
        </p:spPr>
      </p:pic>
      <p:sp>
        <p:nvSpPr>
          <p:cNvPr id="72" name="Left Brace 71"/>
          <p:cNvSpPr/>
          <p:nvPr/>
        </p:nvSpPr>
        <p:spPr>
          <a:xfrm>
            <a:off x="10186146" y="5101703"/>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3" name="Rectangle 72"/>
          <p:cNvSpPr/>
          <p:nvPr/>
        </p:nvSpPr>
        <p:spPr bwMode="auto">
          <a:xfrm>
            <a:off x="10753165" y="5695031"/>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libraries / helpers</a:t>
            </a:r>
            <a:endParaRPr lang="en-US" sz="2400" dirty="0" smtClea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00" y="5744789"/>
            <a:ext cx="609600" cy="406400"/>
          </a:xfrm>
          <a:prstGeom prst="rect">
            <a:avLst/>
          </a:prstGeom>
        </p:spPr>
      </p:pic>
      <p:sp>
        <p:nvSpPr>
          <p:cNvPr id="75" name="Left Brace 74"/>
          <p:cNvSpPr/>
          <p:nvPr/>
        </p:nvSpPr>
        <p:spPr>
          <a:xfrm>
            <a:off x="10186146" y="5725505"/>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6" name="Rectangle 75"/>
          <p:cNvSpPr/>
          <p:nvPr/>
        </p:nvSpPr>
        <p:spPr bwMode="auto">
          <a:xfrm>
            <a:off x="2435257" y="3147331"/>
            <a:ext cx="4101353" cy="3110486"/>
          </a:xfrm>
          <a:prstGeom prst="rect">
            <a:avLst/>
          </a:prstGeom>
          <a:solidFill>
            <a:schemeClr val="accent4">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accent2"/>
                </a:solidFill>
              </a:rPr>
              <a:t>cookbook</a:t>
            </a:r>
            <a:endParaRPr lang="en-US" sz="2400" dirty="0" smtClean="0">
              <a:solidFill>
                <a:schemeClr val="accent2"/>
              </a:solidFill>
            </a:endParaRPr>
          </a:p>
        </p:txBody>
      </p:sp>
      <p:sp>
        <p:nvSpPr>
          <p:cNvPr id="77" name="Left Brace 76"/>
          <p:cNvSpPr/>
          <p:nvPr/>
        </p:nvSpPr>
        <p:spPr>
          <a:xfrm>
            <a:off x="1852455" y="6782550"/>
            <a:ext cx="442391" cy="713020"/>
          </a:xfrm>
          <a:prstGeom prst="leftBrac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44" y="6935860"/>
            <a:ext cx="609600" cy="406400"/>
          </a:xfrm>
          <a:prstGeom prst="rect">
            <a:avLst/>
          </a:prstGeom>
        </p:spPr>
      </p:pic>
      <p:sp>
        <p:nvSpPr>
          <p:cNvPr id="79" name="Rectangle 78"/>
          <p:cNvSpPr/>
          <p:nvPr/>
        </p:nvSpPr>
        <p:spPr bwMode="auto">
          <a:xfrm>
            <a:off x="2595311" y="3752331"/>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attributes</a:t>
            </a:r>
          </a:p>
        </p:txBody>
      </p:sp>
      <p:sp>
        <p:nvSpPr>
          <p:cNvPr id="80" name="Rectangle 79"/>
          <p:cNvSpPr/>
          <p:nvPr/>
        </p:nvSpPr>
        <p:spPr bwMode="auto">
          <a:xfrm>
            <a:off x="2595311" y="4372403"/>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resources</a:t>
            </a:r>
            <a:endParaRPr lang="en-US" sz="2400" dirty="0" smtClean="0">
              <a:gradFill>
                <a:gsLst>
                  <a:gs pos="0">
                    <a:srgbClr val="FFFFFF"/>
                  </a:gs>
                  <a:gs pos="100000">
                    <a:srgbClr val="FFFFFF"/>
                  </a:gs>
                </a:gsLst>
                <a:lin ang="5400000" scaled="0"/>
              </a:gradFill>
            </a:endParaRPr>
          </a:p>
        </p:txBody>
      </p:sp>
      <p:sp>
        <p:nvSpPr>
          <p:cNvPr id="81" name="Rectangle 80"/>
          <p:cNvSpPr/>
          <p:nvPr/>
        </p:nvSpPr>
        <p:spPr bwMode="auto">
          <a:xfrm>
            <a:off x="2595311" y="4992475"/>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custom resources</a:t>
            </a:r>
            <a:endParaRPr lang="en-US" sz="2400" dirty="0" smtClean="0">
              <a:gradFill>
                <a:gsLst>
                  <a:gs pos="0">
                    <a:srgbClr val="FFFFFF"/>
                  </a:gs>
                  <a:gs pos="100000">
                    <a:srgbClr val="FFFFFF"/>
                  </a:gs>
                </a:gsLst>
                <a:lin ang="5400000" scaled="0"/>
              </a:gradFill>
            </a:endParaRPr>
          </a:p>
        </p:txBody>
      </p:sp>
      <p:sp>
        <p:nvSpPr>
          <p:cNvPr id="82" name="Rectangle 81"/>
          <p:cNvSpPr/>
          <p:nvPr/>
        </p:nvSpPr>
        <p:spPr bwMode="auto">
          <a:xfrm>
            <a:off x="2595311" y="5612547"/>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libraries / helpers</a:t>
            </a:r>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120319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0578352" y="6785000"/>
            <a:ext cx="4101353" cy="71941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smtClean="0">
                <a:gradFill>
                  <a:gsLst>
                    <a:gs pos="0">
                      <a:srgbClr val="FFFFFF"/>
                    </a:gs>
                    <a:gs pos="100000">
                      <a:srgbClr val="FFFFFF"/>
                    </a:gs>
                  </a:gsLst>
                  <a:lin ang="5400000" scaled="0"/>
                </a:gradFill>
              </a:rPr>
              <a:t>System</a:t>
            </a:r>
            <a:endParaRPr lang="en-US" sz="2400" dirty="0" err="1" smtClean="0">
              <a:gradFill>
                <a:gsLst>
                  <a:gs pos="0">
                    <a:srgbClr val="FFFFFF"/>
                  </a:gs>
                  <a:gs pos="100000">
                    <a:srgbClr val="FFFFFF"/>
                  </a:gs>
                </a:gsLst>
                <a:lin ang="5400000" scaled="0"/>
              </a:gradFill>
            </a:endParaRPr>
          </a:p>
        </p:txBody>
      </p:sp>
      <p:sp>
        <p:nvSpPr>
          <p:cNvPr id="32" name="Rectangle 31"/>
          <p:cNvSpPr/>
          <p:nvPr/>
        </p:nvSpPr>
        <p:spPr bwMode="auto">
          <a:xfrm>
            <a:off x="2435257" y="6782550"/>
            <a:ext cx="4101353" cy="71941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smtClean="0">
                <a:gradFill>
                  <a:gsLst>
                    <a:gs pos="0">
                      <a:srgbClr val="FFFFFF"/>
                    </a:gs>
                    <a:gs pos="100000">
                      <a:srgbClr val="FFFFFF"/>
                    </a:gs>
                  </a:gsLst>
                  <a:lin ang="5400000" scaled="0"/>
                </a:gradFill>
              </a:rPr>
              <a:t>System</a:t>
            </a:r>
            <a:endParaRPr lang="en-US" sz="2400" dirty="0" err="1" smtClean="0">
              <a:gradFill>
                <a:gsLst>
                  <a:gs pos="0">
                    <a:srgbClr val="FFFFFF"/>
                  </a:gs>
                  <a:gs pos="100000">
                    <a:srgbClr val="FFFFFF"/>
                  </a:gs>
                </a:gsLst>
                <a:lin ang="5400000" scaled="0"/>
              </a:gradFill>
            </a:endParaRPr>
          </a:p>
        </p:txBody>
      </p:sp>
      <p:sp>
        <p:nvSpPr>
          <p:cNvPr id="31" name="Chevron 30"/>
          <p:cNvSpPr/>
          <p:nvPr/>
        </p:nvSpPr>
        <p:spPr bwMode="auto">
          <a:xfrm rot="5400000">
            <a:off x="11994924" y="5973439"/>
            <a:ext cx="1211797" cy="812191"/>
          </a:xfrm>
          <a:prstGeom prst="chevron">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3" name="Chevron 32"/>
          <p:cNvSpPr/>
          <p:nvPr/>
        </p:nvSpPr>
        <p:spPr bwMode="auto">
          <a:xfrm rot="5400000">
            <a:off x="3851829" y="5970989"/>
            <a:ext cx="1211797" cy="812191"/>
          </a:xfrm>
          <a:prstGeom prst="chevron">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4" name="Rectangle 53"/>
          <p:cNvSpPr/>
          <p:nvPr/>
        </p:nvSpPr>
        <p:spPr bwMode="auto">
          <a:xfrm>
            <a:off x="10578352" y="3193755"/>
            <a:ext cx="4101353" cy="3110486"/>
          </a:xfrm>
          <a:prstGeom prst="rect">
            <a:avLst/>
          </a:prstGeom>
          <a:solidFill>
            <a:schemeClr val="accent4">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accent2"/>
                </a:solidFill>
              </a:rPr>
              <a:t>cookbook</a:t>
            </a:r>
            <a:endParaRPr lang="en-US" sz="2400" dirty="0" smtClean="0">
              <a:solidFill>
                <a:schemeClr val="accent2"/>
              </a:solidFill>
            </a:endParaRPr>
          </a:p>
        </p:txBody>
      </p:sp>
      <p:sp>
        <p:nvSpPr>
          <p:cNvPr id="55" name="Rectangle 54"/>
          <p:cNvSpPr/>
          <p:nvPr/>
        </p:nvSpPr>
        <p:spPr bwMode="auto">
          <a:xfrm>
            <a:off x="2435257" y="3147331"/>
            <a:ext cx="4101353" cy="3110486"/>
          </a:xfrm>
          <a:prstGeom prst="rect">
            <a:avLst/>
          </a:prstGeom>
          <a:solidFill>
            <a:schemeClr val="accent4">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accent2"/>
                </a:solidFill>
              </a:rPr>
              <a:t>cookbook</a:t>
            </a:r>
            <a:endParaRPr lang="en-US" sz="2400" dirty="0" smtClean="0">
              <a:solidFill>
                <a:schemeClr val="accent2"/>
              </a:solidFill>
            </a:endParaRPr>
          </a:p>
        </p:txBody>
      </p:sp>
      <p:sp>
        <p:nvSpPr>
          <p:cNvPr id="6" name="Content Placeholder 5"/>
          <p:cNvSpPr>
            <a:spLocks noGrp="1"/>
          </p:cNvSpPr>
          <p:nvPr>
            <p:ph sz="quarter" idx="14"/>
          </p:nvPr>
        </p:nvSpPr>
        <p:spPr/>
        <p:txBody>
          <a:bodyPr>
            <a:normAutofit/>
          </a:bodyPr>
          <a:lstStyle/>
          <a:p>
            <a:pPr marL="457200" indent="-457200">
              <a:buFont typeface="Arial" charset="0"/>
              <a:buChar char="•"/>
            </a:pPr>
            <a:r>
              <a:rPr lang="en-US" sz="2800" dirty="0" smtClean="0"/>
              <a:t>Requires </a:t>
            </a:r>
            <a:r>
              <a:rPr lang="en-US" sz="2800" dirty="0"/>
              <a:t>more resources</a:t>
            </a:r>
          </a:p>
          <a:p>
            <a:pPr marL="457200" indent="-457200">
              <a:buFont typeface="Arial" charset="0"/>
              <a:buChar char="•"/>
            </a:pPr>
            <a:r>
              <a:rPr lang="en-US" sz="2800" dirty="0"/>
              <a:t>Slower execution time</a:t>
            </a:r>
          </a:p>
          <a:p>
            <a:pPr marL="457200" indent="-457200">
              <a:buFont typeface="Arial" charset="0"/>
              <a:buChar char="•"/>
            </a:pPr>
            <a:r>
              <a:rPr lang="en-US" sz="2800" dirty="0"/>
              <a:t>More </a:t>
            </a:r>
            <a:r>
              <a:rPr lang="en-US" sz="2800" dirty="0" smtClean="0"/>
              <a:t>accurate</a:t>
            </a:r>
            <a:endParaRPr lang="en-US" sz="2800" dirty="0"/>
          </a:p>
        </p:txBody>
      </p:sp>
      <p:sp>
        <p:nvSpPr>
          <p:cNvPr id="5" name="Content Placeholder 4"/>
          <p:cNvSpPr>
            <a:spLocks noGrp="1"/>
          </p:cNvSpPr>
          <p:nvPr>
            <p:ph sz="quarter" idx="12"/>
          </p:nvPr>
        </p:nvSpPr>
        <p:spPr/>
        <p:txBody>
          <a:bodyPr>
            <a:normAutofit/>
          </a:bodyPr>
          <a:lstStyle/>
          <a:p>
            <a:pPr marL="457200" indent="-457200">
              <a:buFont typeface="Arial" charset="0"/>
              <a:buChar char="•"/>
            </a:pPr>
            <a:r>
              <a:rPr lang="en-US" sz="2800" dirty="0" smtClean="0"/>
              <a:t>Requires less resources</a:t>
            </a:r>
          </a:p>
          <a:p>
            <a:pPr marL="457200" indent="-457200">
              <a:buFont typeface="Arial" charset="0"/>
              <a:buChar char="•"/>
            </a:pPr>
            <a:r>
              <a:rPr lang="en-US" sz="2800" dirty="0" smtClean="0"/>
              <a:t>Faster execution time</a:t>
            </a:r>
          </a:p>
          <a:p>
            <a:pPr marL="457200" indent="-457200">
              <a:buFont typeface="Arial" charset="0"/>
              <a:buChar char="•"/>
            </a:pPr>
            <a:r>
              <a:rPr lang="en-US" sz="2800" dirty="0" smtClean="0"/>
              <a:t>Less accurate</a:t>
            </a:r>
          </a:p>
        </p:txBody>
      </p:sp>
      <p:sp>
        <p:nvSpPr>
          <p:cNvPr id="7" name="Text Placeholder 6"/>
          <p:cNvSpPr>
            <a:spLocks noGrp="1"/>
          </p:cNvSpPr>
          <p:nvPr>
            <p:ph type="body" sz="quarter" idx="15"/>
          </p:nvPr>
        </p:nvSpPr>
        <p:spPr/>
        <p:txBody>
          <a:bodyPr/>
          <a:lstStyle/>
          <a:p>
            <a:r>
              <a:rPr lang="en-US" dirty="0" smtClean="0"/>
              <a:t>‘Integration’ Test</a:t>
            </a:r>
            <a:endParaRPr lang="en-US" dirty="0"/>
          </a:p>
        </p:txBody>
      </p:sp>
      <p:sp>
        <p:nvSpPr>
          <p:cNvPr id="8" name="Text Placeholder 7"/>
          <p:cNvSpPr>
            <a:spLocks noGrp="1"/>
          </p:cNvSpPr>
          <p:nvPr>
            <p:ph type="body" sz="quarter" idx="16"/>
          </p:nvPr>
        </p:nvSpPr>
        <p:spPr/>
        <p:txBody>
          <a:bodyPr/>
          <a:lstStyle/>
          <a:p>
            <a:r>
              <a:rPr lang="en-US" dirty="0" smtClean="0"/>
              <a:t>‘Unit’ Test</a:t>
            </a:r>
            <a:endParaRPr lang="en-US" dirty="0"/>
          </a:p>
        </p:txBody>
      </p:sp>
      <p:sp>
        <p:nvSpPr>
          <p:cNvPr id="35" name="Rectangle 34"/>
          <p:cNvSpPr/>
          <p:nvPr/>
        </p:nvSpPr>
        <p:spPr bwMode="auto">
          <a:xfrm>
            <a:off x="10753165" y="3834815"/>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attributes</a:t>
            </a:r>
          </a:p>
        </p:txBody>
      </p:sp>
      <p:sp>
        <p:nvSpPr>
          <p:cNvPr id="36" name="Rectangle 35"/>
          <p:cNvSpPr/>
          <p:nvPr/>
        </p:nvSpPr>
        <p:spPr bwMode="auto">
          <a:xfrm>
            <a:off x="10753165" y="4454887"/>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resources</a:t>
            </a:r>
            <a:endParaRPr lang="en-US" sz="24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456" y="3875892"/>
            <a:ext cx="609600" cy="406400"/>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00" y="4498858"/>
            <a:ext cx="609600" cy="406400"/>
          </a:xfrm>
          <a:prstGeom prst="rect">
            <a:avLst/>
          </a:prstGeom>
        </p:spPr>
      </p:pic>
      <p:sp>
        <p:nvSpPr>
          <p:cNvPr id="39" name="Left Brace 38"/>
          <p:cNvSpPr/>
          <p:nvPr/>
        </p:nvSpPr>
        <p:spPr>
          <a:xfrm>
            <a:off x="10205194" y="3854099"/>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Left Brace 39"/>
          <p:cNvSpPr/>
          <p:nvPr/>
        </p:nvSpPr>
        <p:spPr>
          <a:xfrm>
            <a:off x="10186146" y="4477901"/>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1" name="Rectangle 40"/>
          <p:cNvSpPr/>
          <p:nvPr/>
        </p:nvSpPr>
        <p:spPr bwMode="auto">
          <a:xfrm>
            <a:off x="10753165" y="5074959"/>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custom resources</a:t>
            </a:r>
            <a:endParaRPr lang="en-US" sz="24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00" y="5121824"/>
            <a:ext cx="609600" cy="406400"/>
          </a:xfrm>
          <a:prstGeom prst="rect">
            <a:avLst/>
          </a:prstGeom>
        </p:spPr>
      </p:pic>
      <p:sp>
        <p:nvSpPr>
          <p:cNvPr id="43" name="Left Brace 42"/>
          <p:cNvSpPr/>
          <p:nvPr/>
        </p:nvSpPr>
        <p:spPr>
          <a:xfrm>
            <a:off x="10186146" y="5101703"/>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Rectangle 43"/>
          <p:cNvSpPr/>
          <p:nvPr/>
        </p:nvSpPr>
        <p:spPr bwMode="auto">
          <a:xfrm>
            <a:off x="10753165" y="5695031"/>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libraries / helpers</a:t>
            </a:r>
            <a:endParaRPr lang="en-US" sz="2400" dirty="0" smtClean="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00" y="5744789"/>
            <a:ext cx="609600" cy="406400"/>
          </a:xfrm>
          <a:prstGeom prst="rect">
            <a:avLst/>
          </a:prstGeom>
        </p:spPr>
      </p:pic>
      <p:sp>
        <p:nvSpPr>
          <p:cNvPr id="46" name="Left Brace 45"/>
          <p:cNvSpPr/>
          <p:nvPr/>
        </p:nvSpPr>
        <p:spPr>
          <a:xfrm>
            <a:off x="10186146" y="5725505"/>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Left Brace 47"/>
          <p:cNvSpPr/>
          <p:nvPr/>
        </p:nvSpPr>
        <p:spPr>
          <a:xfrm>
            <a:off x="1852455" y="6782550"/>
            <a:ext cx="442391" cy="713020"/>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44" y="6935860"/>
            <a:ext cx="609600" cy="406400"/>
          </a:xfrm>
          <a:prstGeom prst="rect">
            <a:avLst/>
          </a:prstGeom>
        </p:spPr>
      </p:pic>
      <p:sp>
        <p:nvSpPr>
          <p:cNvPr id="50" name="Rectangle 49"/>
          <p:cNvSpPr/>
          <p:nvPr/>
        </p:nvSpPr>
        <p:spPr bwMode="auto">
          <a:xfrm>
            <a:off x="2595311" y="3752331"/>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attributes</a:t>
            </a:r>
          </a:p>
        </p:txBody>
      </p:sp>
      <p:sp>
        <p:nvSpPr>
          <p:cNvPr id="51" name="Rectangle 50"/>
          <p:cNvSpPr/>
          <p:nvPr/>
        </p:nvSpPr>
        <p:spPr bwMode="auto">
          <a:xfrm>
            <a:off x="2595311" y="4372403"/>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resources</a:t>
            </a:r>
            <a:endParaRPr lang="en-US" sz="2400" dirty="0" smtClean="0">
              <a:gradFill>
                <a:gsLst>
                  <a:gs pos="0">
                    <a:srgbClr val="FFFFFF"/>
                  </a:gs>
                  <a:gs pos="100000">
                    <a:srgbClr val="FFFFFF"/>
                  </a:gs>
                </a:gsLst>
                <a:lin ang="5400000" scaled="0"/>
              </a:gradFill>
            </a:endParaRPr>
          </a:p>
        </p:txBody>
      </p:sp>
      <p:sp>
        <p:nvSpPr>
          <p:cNvPr id="52" name="Rectangle 51"/>
          <p:cNvSpPr/>
          <p:nvPr/>
        </p:nvSpPr>
        <p:spPr bwMode="auto">
          <a:xfrm>
            <a:off x="2595311" y="4992475"/>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custom resources</a:t>
            </a:r>
            <a:endParaRPr lang="en-US" sz="2400" dirty="0" smtClean="0">
              <a:gradFill>
                <a:gsLst>
                  <a:gs pos="0">
                    <a:srgbClr val="FFFFFF"/>
                  </a:gs>
                  <a:gs pos="100000">
                    <a:srgbClr val="FFFFFF"/>
                  </a:gs>
                </a:gsLst>
                <a:lin ang="5400000" scaled="0"/>
              </a:gradFill>
            </a:endParaRPr>
          </a:p>
        </p:txBody>
      </p:sp>
      <p:sp>
        <p:nvSpPr>
          <p:cNvPr id="53" name="Rectangle 52"/>
          <p:cNvSpPr/>
          <p:nvPr/>
        </p:nvSpPr>
        <p:spPr bwMode="auto">
          <a:xfrm>
            <a:off x="2595311" y="5612547"/>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libraries / helpers</a:t>
            </a:r>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13723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93330" y="3546238"/>
            <a:ext cx="2470721" cy="2470721"/>
          </a:xfrm>
        </p:spPr>
      </p:pic>
      <p:pic>
        <p:nvPicPr>
          <p:cNvPr id="4" name="Content Placeholder 3"/>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593330" y="7481132"/>
            <a:ext cx="2470721" cy="605965"/>
          </a:xfrm>
        </p:spPr>
      </p:pic>
      <p:sp>
        <p:nvSpPr>
          <p:cNvPr id="7" name="Text Placeholder 6"/>
          <p:cNvSpPr>
            <a:spLocks noGrp="1"/>
          </p:cNvSpPr>
          <p:nvPr>
            <p:ph type="body" sz="quarter" idx="15"/>
          </p:nvPr>
        </p:nvSpPr>
        <p:spPr/>
        <p:txBody>
          <a:bodyPr/>
          <a:lstStyle/>
          <a:p>
            <a:r>
              <a:rPr lang="en-US" dirty="0" smtClean="0"/>
              <a:t>‘Integration’ Test</a:t>
            </a:r>
            <a:endParaRPr lang="en-US" dirty="0"/>
          </a:p>
        </p:txBody>
      </p:sp>
      <p:sp>
        <p:nvSpPr>
          <p:cNvPr id="8" name="Text Placeholder 7"/>
          <p:cNvSpPr>
            <a:spLocks noGrp="1"/>
          </p:cNvSpPr>
          <p:nvPr>
            <p:ph type="body" sz="quarter" idx="16"/>
          </p:nvPr>
        </p:nvSpPr>
        <p:spPr/>
        <p:txBody>
          <a:bodyPr/>
          <a:lstStyle/>
          <a:p>
            <a:r>
              <a:rPr lang="en-US" dirty="0" smtClean="0"/>
              <a:t>‘Unit’ Test</a:t>
            </a:r>
            <a:endParaRPr lang="en-US" dirty="0"/>
          </a:p>
        </p:txBody>
      </p:sp>
      <p:sp>
        <p:nvSpPr>
          <p:cNvPr id="54" name="Rounded Rectangle 53"/>
          <p:cNvSpPr/>
          <p:nvPr/>
        </p:nvSpPr>
        <p:spPr bwMode="auto">
          <a:xfrm>
            <a:off x="4351085" y="2264951"/>
            <a:ext cx="3563942" cy="59961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Install Chef</a:t>
            </a:r>
          </a:p>
        </p:txBody>
      </p:sp>
      <p:sp>
        <p:nvSpPr>
          <p:cNvPr id="55" name="Rounded Rectangle 54"/>
          <p:cNvSpPr/>
          <p:nvPr/>
        </p:nvSpPr>
        <p:spPr bwMode="auto">
          <a:xfrm>
            <a:off x="4351085" y="3134314"/>
            <a:ext cx="3563942"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Apply the Run List</a:t>
            </a:r>
          </a:p>
        </p:txBody>
      </p:sp>
      <p:sp>
        <p:nvSpPr>
          <p:cNvPr id="56" name="Rounded Rectangle 55"/>
          <p:cNvSpPr/>
          <p:nvPr/>
        </p:nvSpPr>
        <p:spPr bwMode="auto">
          <a:xfrm>
            <a:off x="4805452" y="4003677"/>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Build Node (</a:t>
            </a:r>
            <a:r>
              <a:rPr lang="en-US" sz="1800" b="1" dirty="0" err="1" smtClean="0">
                <a:gradFill>
                  <a:gsLst>
                    <a:gs pos="0">
                      <a:srgbClr val="FFFFFF"/>
                    </a:gs>
                    <a:gs pos="100000">
                      <a:srgbClr val="FFFFFF"/>
                    </a:gs>
                  </a:gsLst>
                  <a:lin ang="5400000" scaled="0"/>
                </a:gradFill>
              </a:rPr>
              <a:t>ohai</a:t>
            </a:r>
            <a:r>
              <a:rPr lang="en-US" sz="1800" b="1" dirty="0" smtClean="0">
                <a:gradFill>
                  <a:gsLst>
                    <a:gs pos="0">
                      <a:srgbClr val="FFFFFF"/>
                    </a:gs>
                    <a:gs pos="100000">
                      <a:srgbClr val="FFFFFF"/>
                    </a:gs>
                  </a:gsLst>
                  <a:lin ang="5400000" scaled="0"/>
                </a:gradFill>
              </a:rPr>
              <a:t>)</a:t>
            </a:r>
          </a:p>
        </p:txBody>
      </p:sp>
      <p:sp>
        <p:nvSpPr>
          <p:cNvPr id="57" name="Rounded Rectangle 56"/>
          <p:cNvSpPr/>
          <p:nvPr/>
        </p:nvSpPr>
        <p:spPr bwMode="auto">
          <a:xfrm>
            <a:off x="4805452" y="4873040"/>
            <a:ext cx="3109576"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Synchronize Cookbooks</a:t>
            </a:r>
          </a:p>
        </p:txBody>
      </p:sp>
      <p:sp>
        <p:nvSpPr>
          <p:cNvPr id="58" name="Rounded Rectangle 57"/>
          <p:cNvSpPr/>
          <p:nvPr/>
        </p:nvSpPr>
        <p:spPr bwMode="auto">
          <a:xfrm>
            <a:off x="4805452" y="5742403"/>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Build Resource Collection</a:t>
            </a:r>
          </a:p>
        </p:txBody>
      </p:sp>
      <p:sp>
        <p:nvSpPr>
          <p:cNvPr id="59" name="Rounded Rectangle 58"/>
          <p:cNvSpPr/>
          <p:nvPr/>
        </p:nvSpPr>
        <p:spPr bwMode="auto">
          <a:xfrm>
            <a:off x="4805452" y="6611766"/>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Converge</a:t>
            </a:r>
          </a:p>
        </p:txBody>
      </p:sp>
      <p:sp>
        <p:nvSpPr>
          <p:cNvPr id="60" name="Rounded Rectangle 59"/>
          <p:cNvSpPr/>
          <p:nvPr/>
        </p:nvSpPr>
        <p:spPr bwMode="auto">
          <a:xfrm>
            <a:off x="4351084" y="7481132"/>
            <a:ext cx="3563943" cy="599616"/>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Execute Tests</a:t>
            </a:r>
          </a:p>
        </p:txBody>
      </p:sp>
      <p:sp>
        <p:nvSpPr>
          <p:cNvPr id="61" name="Rounded Rectangle 60"/>
          <p:cNvSpPr/>
          <p:nvPr/>
        </p:nvSpPr>
        <p:spPr bwMode="auto">
          <a:xfrm>
            <a:off x="4304297" y="1395588"/>
            <a:ext cx="3610730" cy="599616"/>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Create Test Instance</a:t>
            </a:r>
          </a:p>
        </p:txBody>
      </p:sp>
      <p:sp>
        <p:nvSpPr>
          <p:cNvPr id="70" name="Rounded Rectangle 69"/>
          <p:cNvSpPr/>
          <p:nvPr/>
        </p:nvSpPr>
        <p:spPr bwMode="auto">
          <a:xfrm>
            <a:off x="11980858" y="2245536"/>
            <a:ext cx="3563942" cy="59961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Install Chef</a:t>
            </a:r>
          </a:p>
        </p:txBody>
      </p:sp>
      <p:sp>
        <p:nvSpPr>
          <p:cNvPr id="71" name="Rounded Rectangle 70"/>
          <p:cNvSpPr/>
          <p:nvPr/>
        </p:nvSpPr>
        <p:spPr bwMode="auto">
          <a:xfrm>
            <a:off x="11980858" y="3114899"/>
            <a:ext cx="3563942"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Apply the Run List</a:t>
            </a:r>
          </a:p>
        </p:txBody>
      </p:sp>
      <p:sp>
        <p:nvSpPr>
          <p:cNvPr id="72" name="Rounded Rectangle 71"/>
          <p:cNvSpPr/>
          <p:nvPr/>
        </p:nvSpPr>
        <p:spPr bwMode="auto">
          <a:xfrm>
            <a:off x="12435225" y="3984262"/>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Build Node (</a:t>
            </a:r>
            <a:r>
              <a:rPr lang="en-US" sz="1800" b="1" dirty="0" err="1" smtClean="0">
                <a:gradFill>
                  <a:gsLst>
                    <a:gs pos="0">
                      <a:srgbClr val="FFFFFF"/>
                    </a:gs>
                    <a:gs pos="100000">
                      <a:srgbClr val="FFFFFF"/>
                    </a:gs>
                  </a:gsLst>
                  <a:lin ang="5400000" scaled="0"/>
                </a:gradFill>
              </a:rPr>
              <a:t>ohai</a:t>
            </a:r>
            <a:r>
              <a:rPr lang="en-US" sz="1800" b="1" dirty="0" smtClean="0">
                <a:gradFill>
                  <a:gsLst>
                    <a:gs pos="0">
                      <a:srgbClr val="FFFFFF"/>
                    </a:gs>
                    <a:gs pos="100000">
                      <a:srgbClr val="FFFFFF"/>
                    </a:gs>
                  </a:gsLst>
                  <a:lin ang="5400000" scaled="0"/>
                </a:gradFill>
              </a:rPr>
              <a:t>)</a:t>
            </a:r>
          </a:p>
        </p:txBody>
      </p:sp>
      <p:sp>
        <p:nvSpPr>
          <p:cNvPr id="73" name="Rounded Rectangle 72"/>
          <p:cNvSpPr/>
          <p:nvPr/>
        </p:nvSpPr>
        <p:spPr bwMode="auto">
          <a:xfrm>
            <a:off x="12435225" y="4853625"/>
            <a:ext cx="3109576"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Synchronize Cookbooks</a:t>
            </a:r>
          </a:p>
        </p:txBody>
      </p:sp>
      <p:sp>
        <p:nvSpPr>
          <p:cNvPr id="74" name="Rounded Rectangle 73"/>
          <p:cNvSpPr/>
          <p:nvPr/>
        </p:nvSpPr>
        <p:spPr bwMode="auto">
          <a:xfrm>
            <a:off x="12435225" y="5722988"/>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Build Resource Collection</a:t>
            </a:r>
          </a:p>
        </p:txBody>
      </p:sp>
      <p:sp>
        <p:nvSpPr>
          <p:cNvPr id="75" name="Rounded Rectangle 74"/>
          <p:cNvSpPr/>
          <p:nvPr/>
        </p:nvSpPr>
        <p:spPr bwMode="auto">
          <a:xfrm>
            <a:off x="12435225" y="6592351"/>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Converge</a:t>
            </a:r>
          </a:p>
        </p:txBody>
      </p:sp>
      <p:sp>
        <p:nvSpPr>
          <p:cNvPr id="76" name="Rounded Rectangle 75"/>
          <p:cNvSpPr/>
          <p:nvPr/>
        </p:nvSpPr>
        <p:spPr bwMode="auto">
          <a:xfrm>
            <a:off x="11980857" y="7461717"/>
            <a:ext cx="3563943" cy="599616"/>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Execute Tests</a:t>
            </a:r>
          </a:p>
        </p:txBody>
      </p:sp>
      <p:sp>
        <p:nvSpPr>
          <p:cNvPr id="77" name="Rounded Rectangle 76"/>
          <p:cNvSpPr/>
          <p:nvPr/>
        </p:nvSpPr>
        <p:spPr bwMode="auto">
          <a:xfrm>
            <a:off x="11934070" y="1376173"/>
            <a:ext cx="3610730" cy="599616"/>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Create Test Instance</a:t>
            </a:r>
          </a:p>
        </p:txBody>
      </p:sp>
      <p:sp>
        <p:nvSpPr>
          <p:cNvPr id="79" name="Rectangle 78"/>
          <p:cNvSpPr/>
          <p:nvPr/>
        </p:nvSpPr>
        <p:spPr bwMode="auto">
          <a:xfrm>
            <a:off x="11934070" y="1348277"/>
            <a:ext cx="3647235" cy="4124379"/>
          </a:xfrm>
          <a:prstGeom prst="rect">
            <a:avLst/>
          </a:prstGeom>
          <a:solidFill>
            <a:schemeClr val="bg1">
              <a:alpha val="8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0" name="Rectangle 79"/>
          <p:cNvSpPr/>
          <p:nvPr/>
        </p:nvSpPr>
        <p:spPr bwMode="auto">
          <a:xfrm>
            <a:off x="11934070" y="6467062"/>
            <a:ext cx="3610730" cy="763735"/>
          </a:xfrm>
          <a:prstGeom prst="rect">
            <a:avLst/>
          </a:prstGeom>
          <a:solidFill>
            <a:schemeClr val="bg1">
              <a:alpha val="8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1" name="Left Brace 80"/>
          <p:cNvSpPr/>
          <p:nvPr/>
        </p:nvSpPr>
        <p:spPr>
          <a:xfrm>
            <a:off x="3486372" y="7424430"/>
            <a:ext cx="442391" cy="713020"/>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2" name="Left Brace 81"/>
          <p:cNvSpPr/>
          <p:nvPr/>
        </p:nvSpPr>
        <p:spPr>
          <a:xfrm>
            <a:off x="3168172" y="1395588"/>
            <a:ext cx="442391" cy="6741862"/>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3" name="Left Brace 82"/>
          <p:cNvSpPr/>
          <p:nvPr/>
        </p:nvSpPr>
        <p:spPr>
          <a:xfrm>
            <a:off x="11192705" y="5660449"/>
            <a:ext cx="442391" cy="713020"/>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4" name="Left Brace 83"/>
          <p:cNvSpPr/>
          <p:nvPr/>
        </p:nvSpPr>
        <p:spPr>
          <a:xfrm>
            <a:off x="11192705" y="7367728"/>
            <a:ext cx="442391" cy="713020"/>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104" y="7422103"/>
            <a:ext cx="656318" cy="656318"/>
          </a:xfrm>
          <a:prstGeom prst="rect">
            <a:avLst/>
          </a:prstGeom>
        </p:spPr>
      </p:pic>
      <p:sp>
        <p:nvSpPr>
          <p:cNvPr id="10" name="TextBox 9"/>
          <p:cNvSpPr txBox="1"/>
          <p:nvPr/>
        </p:nvSpPr>
        <p:spPr bwMode="white">
          <a:xfrm>
            <a:off x="9724816" y="7393752"/>
            <a:ext cx="1206354" cy="713020"/>
          </a:xfrm>
          <a:prstGeom prst="rect">
            <a:avLst/>
          </a:prstGeom>
        </p:spPr>
        <p:txBody>
          <a:bodyPr vert="horz" wrap="none" lIns="91440" tIns="91440" rIns="91440" bIns="91440" rtlCol="0" anchor="ctr">
            <a:normAutofit/>
          </a:bodyPr>
          <a:lstStyle/>
          <a:p>
            <a:pPr algn="r"/>
            <a:r>
              <a:rPr lang="en-US" sz="3200" dirty="0" smtClean="0"/>
              <a:t>RSpec</a:t>
            </a:r>
            <a:endParaRPr lang="en-US" dirty="0" smtClean="0"/>
          </a:p>
        </p:txBody>
      </p:sp>
      <p:sp>
        <p:nvSpPr>
          <p:cNvPr id="85" name="TextBox 84"/>
          <p:cNvSpPr txBox="1"/>
          <p:nvPr/>
        </p:nvSpPr>
        <p:spPr bwMode="white">
          <a:xfrm>
            <a:off x="9098399" y="5648968"/>
            <a:ext cx="1929837" cy="713020"/>
          </a:xfrm>
          <a:prstGeom prst="rect">
            <a:avLst/>
          </a:prstGeom>
        </p:spPr>
        <p:txBody>
          <a:bodyPr vert="horz" wrap="none" lIns="91440" tIns="91440" rIns="91440" bIns="91440" rtlCol="0" anchor="ctr">
            <a:normAutofit/>
          </a:bodyPr>
          <a:lstStyle/>
          <a:p>
            <a:pPr algn="r"/>
            <a:r>
              <a:rPr lang="en-US" sz="3200" dirty="0" err="1" smtClean="0"/>
              <a:t>ChefSpec</a:t>
            </a:r>
            <a:endParaRPr lang="en-US" sz="3200" dirty="0" smtClean="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0295" y="5698292"/>
            <a:ext cx="682844" cy="682844"/>
          </a:xfrm>
          <a:prstGeom prst="rect">
            <a:avLst/>
          </a:prstGeom>
        </p:spPr>
      </p:pic>
    </p:spTree>
    <p:extLst>
      <p:ext uri="{BB962C8B-B14F-4D97-AF65-F5344CB8AC3E}">
        <p14:creationId xmlns:p14="http://schemas.microsoft.com/office/powerpoint/2010/main" val="8970439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lstStyle/>
          <a:p>
            <a:r>
              <a:rPr lang="en-US" dirty="0" smtClean="0"/>
              <a:t>‘Integration’ Test</a:t>
            </a:r>
            <a:endParaRPr lang="en-US" dirty="0"/>
          </a:p>
        </p:txBody>
      </p:sp>
      <p:sp>
        <p:nvSpPr>
          <p:cNvPr id="8" name="Text Placeholder 7"/>
          <p:cNvSpPr>
            <a:spLocks noGrp="1"/>
          </p:cNvSpPr>
          <p:nvPr>
            <p:ph type="body" sz="quarter" idx="16"/>
          </p:nvPr>
        </p:nvSpPr>
        <p:spPr/>
        <p:txBody>
          <a:bodyPr/>
          <a:lstStyle/>
          <a:p>
            <a:r>
              <a:rPr lang="en-US" dirty="0" smtClean="0"/>
              <a:t>‘Unit’ Test</a:t>
            </a:r>
            <a:endParaRPr lang="en-US" dirty="0"/>
          </a:p>
        </p:txBody>
      </p:sp>
      <p:sp>
        <p:nvSpPr>
          <p:cNvPr id="3" name="Content Placeholder 2"/>
          <p:cNvSpPr>
            <a:spLocks noGrp="1"/>
          </p:cNvSpPr>
          <p:nvPr>
            <p:ph sz="quarter" idx="14"/>
          </p:nvPr>
        </p:nvSpPr>
        <p:spPr>
          <a:xfrm>
            <a:off x="612485" y="2014330"/>
            <a:ext cx="7310968" cy="2769704"/>
          </a:xfrm>
          <a:ln>
            <a:solidFill>
              <a:schemeClr val="tx1"/>
            </a:solidFill>
            <a:prstDash val="dash"/>
          </a:ln>
        </p:spPr>
        <p:txBody>
          <a:bodyPr>
            <a:normAutofit/>
          </a:bodyPr>
          <a:lstStyle/>
          <a:p>
            <a:r>
              <a:rPr lang="en-US" sz="2000" b="1" dirty="0" smtClean="0">
                <a:latin typeface="Courier New" charset="0"/>
                <a:ea typeface="Courier New" charset="0"/>
                <a:cs typeface="Courier New" charset="0"/>
              </a:rPr>
              <a:t>describe user('root') do</a:t>
            </a:r>
          </a:p>
          <a:p>
            <a:r>
              <a:rPr lang="en-US" sz="2000" b="1" dirty="0" smtClean="0">
                <a:latin typeface="Courier New" charset="0"/>
                <a:ea typeface="Courier New" charset="0"/>
                <a:cs typeface="Courier New" charset="0"/>
              </a:rPr>
              <a:t>  it { should exist }</a:t>
            </a:r>
            <a:endParaRPr lang="en-US" sz="2000" b="1" dirty="0">
              <a:latin typeface="Courier New" charset="0"/>
              <a:ea typeface="Courier New" charset="0"/>
              <a:cs typeface="Courier New" charset="0"/>
            </a:endParaRPr>
          </a:p>
          <a:p>
            <a:r>
              <a:rPr lang="en-US" sz="2000" b="1" dirty="0" smtClean="0">
                <a:latin typeface="Courier New" charset="0"/>
                <a:ea typeface="Courier New" charset="0"/>
                <a:cs typeface="Courier New" charset="0"/>
              </a:rPr>
              <a:t>end</a:t>
            </a:r>
            <a:endParaRPr lang="en-US" sz="2000" b="1" dirty="0">
              <a:latin typeface="Courier New" charset="0"/>
              <a:ea typeface="Courier New" charset="0"/>
              <a:cs typeface="Courier New" charset="0"/>
            </a:endParaRPr>
          </a:p>
        </p:txBody>
      </p:sp>
      <p:sp>
        <p:nvSpPr>
          <p:cNvPr id="5" name="Content Placeholder 4"/>
          <p:cNvSpPr>
            <a:spLocks noGrp="1"/>
          </p:cNvSpPr>
          <p:nvPr>
            <p:ph sz="quarter" idx="12"/>
          </p:nvPr>
        </p:nvSpPr>
        <p:spPr>
          <a:xfrm>
            <a:off x="8270337" y="2014329"/>
            <a:ext cx="7274464" cy="2769705"/>
          </a:xfrm>
          <a:ln>
            <a:solidFill>
              <a:schemeClr val="tx1"/>
            </a:solidFill>
            <a:prstDash val="dash"/>
          </a:ln>
        </p:spPr>
        <p:txBody>
          <a:bodyPr>
            <a:normAutofit lnSpcReduction="10000"/>
          </a:bodyPr>
          <a:lstStyle/>
          <a:p>
            <a:r>
              <a:rPr lang="en-US" sz="2000" b="1" dirty="0" smtClean="0">
                <a:latin typeface="Courier New" charset="0"/>
                <a:ea typeface="Courier New" charset="0"/>
                <a:cs typeface="Courier New" charset="0"/>
              </a:rPr>
              <a:t>describe 'cookbook::</a:t>
            </a:r>
            <a:r>
              <a:rPr lang="en-US" sz="2000" b="1" dirty="0" err="1" smtClean="0">
                <a:latin typeface="Courier New" charset="0"/>
                <a:ea typeface="Courier New" charset="0"/>
                <a:cs typeface="Courier New" charset="0"/>
              </a:rPr>
              <a:t>recipe_name</a:t>
            </a:r>
            <a:r>
              <a:rPr lang="en-US" sz="2000" b="1" dirty="0" smtClean="0">
                <a:latin typeface="Courier New" charset="0"/>
                <a:ea typeface="Courier New" charset="0"/>
                <a:cs typeface="Courier New" charset="0"/>
              </a:rPr>
              <a:t>' do</a:t>
            </a:r>
          </a:p>
          <a:p>
            <a:r>
              <a:rPr lang="en-US" sz="2000" b="1" dirty="0" smtClean="0">
                <a:latin typeface="Courier New" charset="0"/>
                <a:ea typeface="Courier New" charset="0"/>
                <a:cs typeface="Courier New" charset="0"/>
              </a:rPr>
              <a:t> let(:</a:t>
            </a:r>
            <a:r>
              <a:rPr lang="en-US" sz="2000" b="1" dirty="0" err="1" smtClean="0">
                <a:latin typeface="Courier New" charset="0"/>
                <a:ea typeface="Courier New" charset="0"/>
                <a:cs typeface="Courier New" charset="0"/>
              </a:rPr>
              <a:t>chef_run</a:t>
            </a:r>
            <a:r>
              <a:rPr lang="en-US" sz="2000" b="1" dirty="0" smtClean="0">
                <a:latin typeface="Courier New" charset="0"/>
                <a:ea typeface="Courier New" charset="0"/>
                <a:cs typeface="Courier New" charset="0"/>
              </a:rPr>
              <a:t>) { </a:t>
            </a:r>
            <a:r>
              <a:rPr lang="en-US" sz="2000" b="1" dirty="0" err="1" smtClean="0">
                <a:latin typeface="Courier New" charset="0"/>
                <a:ea typeface="Courier New" charset="0"/>
                <a:cs typeface="Courier New" charset="0"/>
              </a:rPr>
              <a:t>ChefSpec</a:t>
            </a:r>
            <a:r>
              <a:rPr lang="en-US" sz="2000" b="1" dirty="0" smtClean="0">
                <a:latin typeface="Courier New" charset="0"/>
                <a:ea typeface="Courier New" charset="0"/>
                <a:cs typeface="Courier New" charset="0"/>
              </a:rPr>
              <a:t>::</a:t>
            </a:r>
            <a:r>
              <a:rPr lang="en-US" sz="2000" b="1" dirty="0" err="1" smtClean="0">
                <a:latin typeface="Courier New" charset="0"/>
                <a:ea typeface="Courier New" charset="0"/>
                <a:cs typeface="Courier New" charset="0"/>
              </a:rPr>
              <a:t>SoloRunner.new</a:t>
            </a:r>
            <a:r>
              <a:rPr lang="en-US" sz="2000" b="1" dirty="0" smtClean="0">
                <a:latin typeface="Courier New" charset="0"/>
                <a:ea typeface="Courier New" charset="0"/>
                <a:cs typeface="Courier New" charset="0"/>
              </a:rPr>
              <a:t>(...</a:t>
            </a:r>
            <a:endParaRPr lang="en-US" sz="2000" b="1" dirty="0">
              <a:latin typeface="Courier New" charset="0"/>
              <a:ea typeface="Courier New" charset="0"/>
              <a:cs typeface="Courier New" charset="0"/>
            </a:endParaRPr>
          </a:p>
          <a:p>
            <a:endParaRPr lang="en-US" sz="2000" b="1" dirty="0" smtClean="0">
              <a:latin typeface="Courier New" charset="0"/>
              <a:ea typeface="Courier New" charset="0"/>
              <a:cs typeface="Courier New" charset="0"/>
            </a:endParaRPr>
          </a:p>
          <a:p>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it 'creates a root user' do</a:t>
            </a:r>
          </a:p>
          <a:p>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expect(</a:t>
            </a:r>
            <a:r>
              <a:rPr lang="en-US" sz="2000" b="1" dirty="0" err="1" smtClean="0">
                <a:latin typeface="Courier New" charset="0"/>
                <a:ea typeface="Courier New" charset="0"/>
                <a:cs typeface="Courier New" charset="0"/>
              </a:rPr>
              <a:t>chef_run</a:t>
            </a:r>
            <a:r>
              <a:rPr lang="en-US" sz="2000" b="1" dirty="0" smtClean="0">
                <a:latin typeface="Courier New" charset="0"/>
                <a:ea typeface="Courier New" charset="0"/>
                <a:cs typeface="Courier New" charset="0"/>
              </a:rPr>
              <a:t>).to </a:t>
            </a:r>
            <a:r>
              <a:rPr lang="en-US" sz="2000" b="1" dirty="0" err="1" smtClean="0">
                <a:latin typeface="Courier New" charset="0"/>
                <a:ea typeface="Courier New" charset="0"/>
                <a:cs typeface="Courier New" charset="0"/>
              </a:rPr>
              <a:t>create_user</a:t>
            </a:r>
            <a:r>
              <a:rPr lang="en-US" sz="2000" b="1" dirty="0" smtClean="0">
                <a:latin typeface="Courier New" charset="0"/>
                <a:ea typeface="Courier New" charset="0"/>
                <a:cs typeface="Courier New" charset="0"/>
              </a:rPr>
              <a:t>('root')</a:t>
            </a:r>
          </a:p>
          <a:p>
            <a:r>
              <a:rPr lang="en-US" sz="2000" b="1" dirty="0" smtClean="0">
                <a:latin typeface="Courier New" charset="0"/>
                <a:ea typeface="Courier New" charset="0"/>
                <a:cs typeface="Courier New" charset="0"/>
              </a:rPr>
              <a:t>  end</a:t>
            </a:r>
          </a:p>
          <a:p>
            <a:r>
              <a:rPr lang="en-US" sz="2000" b="1" dirty="0" smtClean="0">
                <a:latin typeface="Courier New" charset="0"/>
                <a:ea typeface="Courier New" charset="0"/>
                <a:cs typeface="Courier New" charset="0"/>
              </a:rPr>
              <a:t>end</a:t>
            </a:r>
            <a:endParaRPr lang="en-US" sz="2000" b="1" dirty="0">
              <a:latin typeface="Courier New" charset="0"/>
              <a:ea typeface="Courier New" charset="0"/>
              <a:cs typeface="Courier New" charset="0"/>
            </a:endParaRPr>
          </a:p>
        </p:txBody>
      </p:sp>
      <p:sp>
        <p:nvSpPr>
          <p:cNvPr id="34" name="Content Placeholder 2"/>
          <p:cNvSpPr txBox="1">
            <a:spLocks/>
          </p:cNvSpPr>
          <p:nvPr/>
        </p:nvSpPr>
        <p:spPr bwMode="white">
          <a:xfrm>
            <a:off x="612485" y="4982816"/>
            <a:ext cx="7310968" cy="2676939"/>
          </a:xfrm>
          <a:prstGeom prst="rect">
            <a:avLst/>
          </a:prstGeom>
          <a:noFill/>
        </p:spPr>
        <p:txBody>
          <a:bodyPr vert="horz" wrap="square" lIns="91440" tIns="91440" rIns="0" bIns="0" rtlCol="0">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ea typeface="Courier New" charset="0"/>
                <a:cs typeface="Courier New" charset="0"/>
              </a:rPr>
              <a:t>A user named 'root' should exist </a:t>
            </a:r>
            <a:r>
              <a:rPr lang="en-US" sz="2400" b="1" dirty="0" smtClean="0">
                <a:solidFill>
                  <a:srgbClr val="C00000"/>
                </a:solidFill>
                <a:ea typeface="Courier New" charset="0"/>
                <a:cs typeface="Courier New" charset="0"/>
              </a:rPr>
              <a:t>on the test instance.</a:t>
            </a:r>
            <a:endParaRPr lang="en-US" sz="2400" b="1" dirty="0">
              <a:solidFill>
                <a:srgbClr val="C00000"/>
              </a:solidFill>
              <a:ea typeface="Courier New" charset="0"/>
              <a:cs typeface="Courier New" charset="0"/>
            </a:endParaRPr>
          </a:p>
        </p:txBody>
      </p:sp>
      <p:sp>
        <p:nvSpPr>
          <p:cNvPr id="35" name="Content Placeholder 2"/>
          <p:cNvSpPr txBox="1">
            <a:spLocks/>
          </p:cNvSpPr>
          <p:nvPr/>
        </p:nvSpPr>
        <p:spPr bwMode="white">
          <a:xfrm>
            <a:off x="8270337" y="4982816"/>
            <a:ext cx="7310968" cy="2676939"/>
          </a:xfrm>
          <a:prstGeom prst="rect">
            <a:avLst/>
          </a:prstGeom>
          <a:noFill/>
        </p:spPr>
        <p:txBody>
          <a:bodyPr vert="horz" wrap="square" lIns="91440" tIns="91440" rIns="0" bIns="0" rtlCol="0">
            <a:norm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ea typeface="Courier New" charset="0"/>
                <a:cs typeface="Courier New" charset="0"/>
              </a:rPr>
              <a:t>A user named 'root' should exist </a:t>
            </a:r>
            <a:r>
              <a:rPr lang="en-US" sz="2400" b="1" dirty="0" smtClean="0">
                <a:solidFill>
                  <a:srgbClr val="C00000"/>
                </a:solidFill>
                <a:ea typeface="Courier New" charset="0"/>
                <a:cs typeface="Courier New" charset="0"/>
              </a:rPr>
              <a:t>in the resource collection.</a:t>
            </a:r>
            <a:endParaRPr lang="en-US" sz="2400" b="1" dirty="0">
              <a:solidFill>
                <a:srgbClr val="C00000"/>
              </a:solidFill>
              <a:ea typeface="Courier New" charset="0"/>
              <a:cs typeface="Courier New" charset="0"/>
            </a:endParaRPr>
          </a:p>
        </p:txBody>
      </p:sp>
      <p:sp>
        <p:nvSpPr>
          <p:cNvPr id="36" name="Text Placeholder 3"/>
          <p:cNvSpPr txBox="1">
            <a:spLocks/>
          </p:cNvSpPr>
          <p:nvPr/>
        </p:nvSpPr>
        <p:spPr>
          <a:xfrm>
            <a:off x="1126155" y="1338470"/>
            <a:ext cx="6797297" cy="538562"/>
          </a:xfrm>
          <a:prstGeom prst="rect">
            <a:avLst/>
          </a:prstGeom>
          <a:solidFill>
            <a:srgbClr val="E8E8E8"/>
          </a:solidFill>
          <a:ln>
            <a:solidFill>
              <a:schemeClr val="bg1">
                <a:lumMod val="75000"/>
              </a:schemeClr>
            </a:solidFill>
          </a:ln>
        </p:spPr>
        <p:txBody>
          <a:bodyPr anchor="ct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000" b="1" dirty="0" smtClean="0">
                <a:latin typeface="Courier New" charset="0"/>
                <a:ea typeface="Courier New" charset="0"/>
                <a:cs typeface="Courier New" charset="0"/>
              </a:rPr>
              <a:t>~/users/test/smoke/default/</a:t>
            </a:r>
            <a:r>
              <a:rPr lang="en-US" sz="2000" b="1" dirty="0" err="1" smtClean="0">
                <a:latin typeface="Courier New" charset="0"/>
                <a:ea typeface="Courier New" charset="0"/>
                <a:cs typeface="Courier New" charset="0"/>
              </a:rPr>
              <a:t>default_test.rb</a:t>
            </a:r>
            <a:endParaRPr lang="en-US" sz="2000" b="1" dirty="0">
              <a:latin typeface="Courier New" charset="0"/>
              <a:ea typeface="Courier New" charset="0"/>
              <a:cs typeface="Courier New" charset="0"/>
            </a:endParaRPr>
          </a:p>
        </p:txBody>
      </p:sp>
      <p:sp>
        <p:nvSpPr>
          <p:cNvPr id="37" name="Text Placeholder 3"/>
          <p:cNvSpPr txBox="1">
            <a:spLocks/>
          </p:cNvSpPr>
          <p:nvPr/>
        </p:nvSpPr>
        <p:spPr>
          <a:xfrm>
            <a:off x="8797491" y="1329994"/>
            <a:ext cx="6747309" cy="538562"/>
          </a:xfrm>
          <a:prstGeom prst="rect">
            <a:avLst/>
          </a:prstGeom>
          <a:solidFill>
            <a:srgbClr val="E8E8E8"/>
          </a:solidFill>
          <a:ln>
            <a:solidFill>
              <a:schemeClr val="bg1">
                <a:lumMod val="75000"/>
              </a:schemeClr>
            </a:solidFill>
          </a:ln>
        </p:spPr>
        <p:txBody>
          <a:bodyPr anchor="ct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000" b="1" dirty="0" smtClean="0">
                <a:latin typeface="Courier New" charset="0"/>
                <a:ea typeface="Courier New" charset="0"/>
                <a:cs typeface="Courier New" charset="0"/>
              </a:rPr>
              <a:t>~/users/spec/unit/recipes/</a:t>
            </a:r>
            <a:r>
              <a:rPr lang="en-US" sz="2000" b="1" dirty="0" err="1" smtClean="0">
                <a:latin typeface="Courier New" charset="0"/>
                <a:ea typeface="Courier New" charset="0"/>
                <a:cs typeface="Courier New" charset="0"/>
              </a:rPr>
              <a:t>default_spec.rb</a:t>
            </a:r>
            <a:endParaRPr lang="en-US" sz="2000" b="1" dirty="0">
              <a:latin typeface="Courier New" charset="0"/>
              <a:ea typeface="Courier New" charset="0"/>
              <a:cs typeface="Courier New" charset="0"/>
            </a:endParaRPr>
          </a:p>
        </p:txBody>
      </p:sp>
      <p:pic>
        <p:nvPicPr>
          <p:cNvPr id="1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485" y="1343439"/>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82197" y="134343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1791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Answer These...</a:t>
            </a:r>
            <a:endParaRPr lang="en-US" dirty="0"/>
          </a:p>
        </p:txBody>
      </p:sp>
      <p:sp>
        <p:nvSpPr>
          <p:cNvPr id="3" name="Subtitle 2"/>
          <p:cNvSpPr>
            <a:spLocks noGrp="1"/>
          </p:cNvSpPr>
          <p:nvPr>
            <p:ph type="subTitle" idx="1"/>
          </p:nvPr>
        </p:nvSpPr>
        <p:spPr>
          <a:xfrm>
            <a:off x="1660524" y="3260725"/>
            <a:ext cx="12330113" cy="2880193"/>
          </a:xfrm>
        </p:spPr>
        <p:txBody>
          <a:bodyPr/>
          <a:lstStyle/>
          <a:p>
            <a:pPr marL="457200" indent="-457200">
              <a:buFont typeface="Wingdings" charset="2"/>
              <a:buChar char="ü"/>
            </a:pPr>
            <a:r>
              <a:rPr lang="en-US" dirty="0"/>
              <a:t>Why would I want to write tests? Doesn't Chef fail when there is a problem?</a:t>
            </a:r>
          </a:p>
          <a:p>
            <a:pPr marL="457200" indent="-457200">
              <a:buFont typeface="Wingdings" charset="2"/>
              <a:buChar char="q"/>
            </a:pPr>
            <a:endParaRPr lang="en-US" dirty="0"/>
          </a:p>
          <a:p>
            <a:pPr marL="457200" indent="-457200">
              <a:buFont typeface="Wingdings" charset="2"/>
              <a:buChar char="ü"/>
            </a:pPr>
            <a:r>
              <a:rPr lang="en-US" dirty="0"/>
              <a:t>What is the difference between an integration test and a unit test?</a:t>
            </a:r>
          </a:p>
          <a:p>
            <a:pPr marL="457200" indent="-457200">
              <a:buFont typeface="Wingdings" charset="2"/>
              <a:buChar char="q"/>
            </a:pPr>
            <a:endParaRPr lang="en-US" dirty="0"/>
          </a:p>
          <a:p>
            <a:pPr marL="457200" indent="-457200">
              <a:buFont typeface="Wingdings" charset="2"/>
              <a:buChar char="q"/>
            </a:pPr>
            <a:r>
              <a:rPr lang="en-US" b="1" dirty="0"/>
              <a:t>Should I write unit tests or integration tests?</a:t>
            </a:r>
          </a:p>
        </p:txBody>
      </p:sp>
    </p:spTree>
    <p:extLst>
      <p:ext uri="{BB962C8B-B14F-4D97-AF65-F5344CB8AC3E}">
        <p14:creationId xmlns:p14="http://schemas.microsoft.com/office/powerpoint/2010/main" val="4876381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Case for Writing Unit Tests</a:t>
            </a:r>
            <a:endParaRPr lang="en-US" dirty="0"/>
          </a:p>
        </p:txBody>
      </p:sp>
      <p:sp>
        <p:nvSpPr>
          <p:cNvPr id="3" name="Content Placeholder 2"/>
          <p:cNvSpPr>
            <a:spLocks noGrp="1"/>
          </p:cNvSpPr>
          <p:nvPr>
            <p:ph sz="quarter" idx="10"/>
          </p:nvPr>
        </p:nvSpPr>
        <p:spPr/>
        <p:txBody>
          <a:bodyPr>
            <a:normAutofit/>
          </a:bodyPr>
          <a:lstStyle/>
          <a:p>
            <a:endParaRPr lang="en-US" sz="2400" b="1" dirty="0" smtClean="0"/>
          </a:p>
          <a:p>
            <a:r>
              <a:rPr lang="en-US" sz="2400" b="1" dirty="0" err="1" smtClean="0"/>
              <a:t>pkgs</a:t>
            </a:r>
            <a:r>
              <a:rPr lang="en-US" sz="2400" b="1" dirty="0" smtClean="0"/>
              <a:t> = %w(</a:t>
            </a:r>
            <a:r>
              <a:rPr lang="en-US" sz="2400" b="1" dirty="0" err="1" smtClean="0"/>
              <a:t>libtool</a:t>
            </a:r>
            <a:r>
              <a:rPr lang="en-US" sz="2400" b="1" dirty="0" smtClean="0"/>
              <a:t> </a:t>
            </a:r>
            <a:r>
              <a:rPr lang="en-US" sz="2400" b="1" dirty="0" err="1" smtClean="0"/>
              <a:t>autoconf</a:t>
            </a:r>
            <a:r>
              <a:rPr lang="en-US" sz="2400" b="1" dirty="0" smtClean="0"/>
              <a:t>) unless </a:t>
            </a:r>
            <a:r>
              <a:rPr lang="en-US" sz="2400" b="1" dirty="0" err="1" smtClean="0"/>
              <a:t>platform_family</a:t>
            </a:r>
            <a:r>
              <a:rPr lang="en-US" sz="2400" b="1" dirty="0" smtClean="0"/>
              <a:t>?('</a:t>
            </a:r>
            <a:r>
              <a:rPr lang="en-US" sz="2400" b="1" dirty="0" err="1" smtClean="0"/>
              <a:t>mac_os_x</a:t>
            </a:r>
            <a:r>
              <a:rPr lang="en-US" sz="2400" b="1" dirty="0" smtClean="0"/>
              <a:t>')</a:t>
            </a:r>
          </a:p>
          <a:p>
            <a:r>
              <a:rPr lang="en-US" sz="2400" b="1" dirty="0" err="1" smtClean="0"/>
              <a:t>pkgs</a:t>
            </a:r>
            <a:r>
              <a:rPr lang="en-US" sz="2400" b="1" dirty="0" smtClean="0"/>
              <a:t> += %w(make) unless </a:t>
            </a:r>
            <a:r>
              <a:rPr lang="en-US" sz="2400" b="1" dirty="0" err="1" smtClean="0"/>
              <a:t>platform_family</a:t>
            </a:r>
            <a:r>
              <a:rPr lang="en-US" sz="2400" b="1" dirty="0" smtClean="0"/>
              <a:t>?('</a:t>
            </a:r>
            <a:r>
              <a:rPr lang="en-US" sz="2400" b="1" dirty="0" err="1" smtClean="0"/>
              <a:t>mac_os_x</a:t>
            </a:r>
            <a:r>
              <a:rPr lang="en-US" sz="2400" b="1" dirty="0" smtClean="0"/>
              <a:t>', '</a:t>
            </a:r>
            <a:r>
              <a:rPr lang="en-US" sz="2400" b="1" dirty="0" err="1" smtClean="0"/>
              <a:t>freebsd</a:t>
            </a:r>
            <a:r>
              <a:rPr lang="en-US" sz="2400" b="1" dirty="0" smtClean="0"/>
              <a:t>')</a:t>
            </a:r>
          </a:p>
          <a:p>
            <a:r>
              <a:rPr lang="en-US" sz="2400" b="1" dirty="0" err="1" smtClean="0"/>
              <a:t>pkgs</a:t>
            </a:r>
            <a:r>
              <a:rPr lang="en-US" sz="2400" b="1" dirty="0" smtClean="0"/>
              <a:t> += %w(unzip </a:t>
            </a:r>
            <a:r>
              <a:rPr lang="en-US" sz="2400" b="1" dirty="0" err="1" smtClean="0"/>
              <a:t>rsync</a:t>
            </a:r>
            <a:r>
              <a:rPr lang="en-US" sz="2400" b="1" dirty="0" smtClean="0"/>
              <a:t> </a:t>
            </a:r>
            <a:r>
              <a:rPr lang="en-US" sz="2400" b="1" dirty="0" err="1" smtClean="0"/>
              <a:t>gcc</a:t>
            </a:r>
            <a:r>
              <a:rPr lang="en-US" sz="2400" b="1" dirty="0" smtClean="0"/>
              <a:t>) unless </a:t>
            </a:r>
            <a:r>
              <a:rPr lang="en-US" sz="2400" b="1" dirty="0" err="1" smtClean="0"/>
              <a:t>platform_family</a:t>
            </a:r>
            <a:r>
              <a:rPr lang="en-US" sz="2400" b="1" dirty="0" smtClean="0"/>
              <a:t>?('</a:t>
            </a:r>
            <a:r>
              <a:rPr lang="en-US" sz="2400" b="1" dirty="0" err="1" smtClean="0"/>
              <a:t>mac_os_x</a:t>
            </a:r>
            <a:r>
              <a:rPr lang="en-US" sz="2400" b="1" dirty="0" smtClean="0"/>
              <a:t>')</a:t>
            </a:r>
          </a:p>
          <a:p>
            <a:r>
              <a:rPr lang="en-US" sz="2400" b="1" dirty="0" err="1" smtClean="0"/>
              <a:t>pkgs</a:t>
            </a:r>
            <a:r>
              <a:rPr lang="en-US" sz="2400" b="1" dirty="0" smtClean="0"/>
              <a:t> += %w(</a:t>
            </a:r>
            <a:r>
              <a:rPr lang="en-US" sz="2400" b="1" dirty="0" err="1" smtClean="0"/>
              <a:t>autogen</a:t>
            </a:r>
            <a:r>
              <a:rPr lang="en-US" sz="2400" b="1" dirty="0" smtClean="0"/>
              <a:t>) unless </a:t>
            </a:r>
            <a:r>
              <a:rPr lang="en-US" sz="2400" b="1" dirty="0" err="1" smtClean="0"/>
              <a:t>platform_family</a:t>
            </a:r>
            <a:r>
              <a:rPr lang="en-US" sz="2400" b="1" dirty="0" smtClean="0"/>
              <a:t>?('</a:t>
            </a:r>
            <a:r>
              <a:rPr lang="en-US" sz="2400" b="1" dirty="0" err="1" smtClean="0"/>
              <a:t>rhel</a:t>
            </a:r>
            <a:r>
              <a:rPr lang="en-US" sz="2400" b="1" dirty="0" smtClean="0"/>
              <a:t>', 'fedora', '</a:t>
            </a:r>
            <a:r>
              <a:rPr lang="en-US" sz="2400" b="1" dirty="0" err="1" smtClean="0"/>
              <a:t>mac_os_x</a:t>
            </a:r>
            <a:r>
              <a:rPr lang="en-US" sz="2400" b="1" dirty="0" smtClean="0"/>
              <a:t>', '</a:t>
            </a:r>
            <a:r>
              <a:rPr lang="en-US" sz="2400" b="1" dirty="0" err="1" smtClean="0"/>
              <a:t>suse</a:t>
            </a:r>
            <a:r>
              <a:rPr lang="en-US" sz="2400" b="1" dirty="0" smtClean="0"/>
              <a:t>', 'amazon')</a:t>
            </a:r>
          </a:p>
          <a:p>
            <a:r>
              <a:rPr lang="en-US" sz="2400" b="1" dirty="0" err="1" smtClean="0"/>
              <a:t>pkgs</a:t>
            </a:r>
            <a:r>
              <a:rPr lang="en-US" sz="2400" b="1" dirty="0" smtClean="0"/>
              <a:t> += %w(</a:t>
            </a:r>
            <a:r>
              <a:rPr lang="en-US" sz="2400" b="1" dirty="0" err="1" smtClean="0"/>
              <a:t>gtar</a:t>
            </a:r>
            <a:r>
              <a:rPr lang="en-US" sz="2400" b="1" dirty="0" smtClean="0"/>
              <a:t>) if platform?('</a:t>
            </a:r>
            <a:r>
              <a:rPr lang="en-US" sz="2400" b="1" dirty="0" err="1" smtClean="0"/>
              <a:t>freebsd</a:t>
            </a:r>
            <a:r>
              <a:rPr lang="en-US" sz="2400" b="1" dirty="0" smtClean="0"/>
              <a:t>') || platform?('</a:t>
            </a:r>
            <a:r>
              <a:rPr lang="en-US" sz="2400" b="1" dirty="0" err="1" smtClean="0"/>
              <a:t>smartos</a:t>
            </a:r>
            <a:r>
              <a:rPr lang="en-US" sz="2400" b="1" dirty="0" smtClean="0"/>
              <a:t>')</a:t>
            </a:r>
          </a:p>
          <a:p>
            <a:r>
              <a:rPr lang="en-US" sz="2400" b="1" dirty="0" err="1" smtClean="0"/>
              <a:t>pkgs</a:t>
            </a:r>
            <a:r>
              <a:rPr lang="en-US" sz="2400" b="1" dirty="0" smtClean="0"/>
              <a:t> += %w(</a:t>
            </a:r>
            <a:r>
              <a:rPr lang="en-US" sz="2400" b="1" dirty="0" err="1" smtClean="0"/>
              <a:t>gmake</a:t>
            </a:r>
            <a:r>
              <a:rPr lang="en-US" sz="2400" b="1" dirty="0" smtClean="0"/>
              <a:t>) if platform?('</a:t>
            </a:r>
            <a:r>
              <a:rPr lang="en-US" sz="2400" b="1" dirty="0" err="1" smtClean="0"/>
              <a:t>freebsd</a:t>
            </a:r>
            <a:r>
              <a:rPr lang="en-US" sz="2400" b="1" dirty="0" smtClean="0"/>
              <a:t>')</a:t>
            </a:r>
          </a:p>
          <a:p>
            <a:endParaRPr lang="en-US" sz="2400" b="1" dirty="0" smtClean="0"/>
          </a:p>
          <a:p>
            <a:r>
              <a:rPr lang="en-US" sz="2400" b="1" dirty="0" smtClean="0"/>
              <a:t># ... continues on the next slide ...</a:t>
            </a:r>
            <a:endParaRPr lang="en-US" sz="2400" b="1" dirty="0"/>
          </a:p>
        </p:txBody>
      </p:sp>
      <p:sp>
        <p:nvSpPr>
          <p:cNvPr id="4" name="Text Placeholder 3"/>
          <p:cNvSpPr>
            <a:spLocks noGrp="1"/>
          </p:cNvSpPr>
          <p:nvPr>
            <p:ph type="body" sz="quarter" idx="11"/>
          </p:nvPr>
        </p:nvSpPr>
        <p:spPr/>
        <p:txBody>
          <a:bodyPr/>
          <a:lstStyle/>
          <a:p>
            <a:r>
              <a:rPr lang="en-US" dirty="0" smtClean="0"/>
              <a:t>~/cookbooks/ark/attributes/</a:t>
            </a:r>
            <a:r>
              <a:rPr lang="en-US" dirty="0" err="1" smtClean="0"/>
              <a:t>default.rb</a:t>
            </a:r>
            <a:endParaRPr lang="en-US" dirty="0"/>
          </a:p>
        </p:txBody>
      </p:sp>
      <p:pic>
        <p:nvPicPr>
          <p:cNvPr id="5" name="Picture 4"/>
          <p:cNvPicPr>
            <a:picLocks noChangeAspect="1"/>
          </p:cNvPicPr>
          <p:nvPr/>
        </p:nvPicPr>
        <p:blipFill rotWithShape="1">
          <a:blip r:embed="rId3"/>
          <a:srcRect r="11279"/>
          <a:stretch/>
        </p:blipFill>
        <p:spPr>
          <a:xfrm>
            <a:off x="1121104" y="2108314"/>
            <a:ext cx="14422528" cy="6019800"/>
          </a:xfrm>
          <a:prstGeom prst="rect">
            <a:avLst/>
          </a:prstGeom>
        </p:spPr>
      </p:pic>
    </p:spTree>
    <p:extLst>
      <p:ext uri="{BB962C8B-B14F-4D97-AF65-F5344CB8AC3E}">
        <p14:creationId xmlns:p14="http://schemas.microsoft.com/office/powerpoint/2010/main" val="833611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Case for Writing Unit Tests</a:t>
            </a:r>
            <a:endParaRPr lang="en-US" dirty="0"/>
          </a:p>
        </p:txBody>
      </p:sp>
      <p:sp>
        <p:nvSpPr>
          <p:cNvPr id="3" name="Content Placeholder 2"/>
          <p:cNvSpPr>
            <a:spLocks noGrp="1"/>
          </p:cNvSpPr>
          <p:nvPr>
            <p:ph sz="quarter" idx="10"/>
          </p:nvPr>
        </p:nvSpPr>
        <p:spPr/>
        <p:txBody>
          <a:bodyPr>
            <a:noAutofit/>
          </a:bodyPr>
          <a:lstStyle/>
          <a:p>
            <a:r>
              <a:rPr lang="en-US" sz="2000" b="1" dirty="0" smtClean="0"/>
              <a:t># ... continued from the next slide ...</a:t>
            </a:r>
          </a:p>
          <a:p>
            <a:endParaRPr lang="en-US" sz="2000" b="1" dirty="0" smtClean="0"/>
          </a:p>
          <a:p>
            <a:r>
              <a:rPr lang="en-US" sz="2000" b="1" dirty="0" smtClean="0"/>
              <a:t>if </a:t>
            </a:r>
            <a:r>
              <a:rPr lang="en-US" sz="2000" b="1" dirty="0" err="1"/>
              <a:t>platform_family</a:t>
            </a:r>
            <a:r>
              <a:rPr lang="en-US" sz="2000" b="1" dirty="0"/>
              <a:t>?('</a:t>
            </a:r>
            <a:r>
              <a:rPr lang="en-US" sz="2000" b="1" dirty="0" err="1"/>
              <a:t>rhel</a:t>
            </a:r>
            <a:r>
              <a:rPr lang="en-US" sz="2000" b="1" dirty="0"/>
              <a:t>', '</a:t>
            </a:r>
            <a:r>
              <a:rPr lang="en-US" sz="2000" b="1" dirty="0" err="1"/>
              <a:t>suse</a:t>
            </a:r>
            <a:r>
              <a:rPr lang="en-US" sz="2000" b="1" dirty="0"/>
              <a:t>', 'amazon')</a:t>
            </a:r>
          </a:p>
          <a:p>
            <a:r>
              <a:rPr lang="en-US" sz="2000" b="1" dirty="0"/>
              <a:t>  if node['</a:t>
            </a:r>
            <a:r>
              <a:rPr lang="en-US" sz="2000" b="1" dirty="0" err="1"/>
              <a:t>platform_version</a:t>
            </a:r>
            <a:r>
              <a:rPr lang="en-US" sz="2000" b="1" dirty="0"/>
              <a:t>'].</a:t>
            </a:r>
            <a:r>
              <a:rPr lang="en-US" sz="2000" b="1" dirty="0" err="1"/>
              <a:t>to_i</a:t>
            </a:r>
            <a:r>
              <a:rPr lang="en-US" sz="2000" b="1" dirty="0"/>
              <a:t> &gt;= 7</a:t>
            </a:r>
          </a:p>
          <a:p>
            <a:r>
              <a:rPr lang="en-US" sz="2000" b="1" dirty="0"/>
              <a:t>    </a:t>
            </a:r>
            <a:r>
              <a:rPr lang="en-US" sz="2000" b="1" dirty="0" err="1"/>
              <a:t>pkgs</a:t>
            </a:r>
            <a:r>
              <a:rPr lang="en-US" sz="2000" b="1" dirty="0"/>
              <a:t> += %w(</a:t>
            </a:r>
            <a:r>
              <a:rPr lang="en-US" sz="2000" b="1" dirty="0" err="1"/>
              <a:t>xz</a:t>
            </a:r>
            <a:r>
              <a:rPr lang="en-US" sz="2000" b="1" dirty="0"/>
              <a:t> bzip2 tar)</a:t>
            </a:r>
          </a:p>
          <a:p>
            <a:r>
              <a:rPr lang="en-US" sz="2000" b="1" dirty="0"/>
              <a:t>  </a:t>
            </a:r>
            <a:r>
              <a:rPr lang="en-US" sz="2000" b="1" dirty="0" err="1"/>
              <a:t>elsif</a:t>
            </a:r>
            <a:r>
              <a:rPr lang="en-US" sz="2000" b="1" dirty="0"/>
              <a:t> node['</a:t>
            </a:r>
            <a:r>
              <a:rPr lang="en-US" sz="2000" b="1" dirty="0" err="1"/>
              <a:t>platform_version</a:t>
            </a:r>
            <a:r>
              <a:rPr lang="en-US" sz="2000" b="1" dirty="0"/>
              <a:t>'].</a:t>
            </a:r>
            <a:r>
              <a:rPr lang="en-US" sz="2000" b="1" dirty="0" err="1"/>
              <a:t>to_i</a:t>
            </a:r>
            <a:r>
              <a:rPr lang="en-US" sz="2000" b="1" dirty="0"/>
              <a:t> &lt; 7</a:t>
            </a:r>
          </a:p>
          <a:p>
            <a:r>
              <a:rPr lang="en-US" sz="2000" b="1" dirty="0"/>
              <a:t>    </a:t>
            </a:r>
            <a:r>
              <a:rPr lang="en-US" sz="2000" b="1" dirty="0" err="1"/>
              <a:t>pkgs</a:t>
            </a:r>
            <a:r>
              <a:rPr lang="en-US" sz="2000" b="1" dirty="0"/>
              <a:t> += %w(</a:t>
            </a:r>
            <a:r>
              <a:rPr lang="en-US" sz="2000" b="1" dirty="0" err="1"/>
              <a:t>xz-lzma-compat</a:t>
            </a:r>
            <a:r>
              <a:rPr lang="en-US" sz="2000" b="1" dirty="0"/>
              <a:t> bzip2 tar)</a:t>
            </a:r>
          </a:p>
          <a:p>
            <a:r>
              <a:rPr lang="en-US" sz="2000" b="1" dirty="0"/>
              <a:t>  end</a:t>
            </a:r>
          </a:p>
          <a:p>
            <a:r>
              <a:rPr lang="en-US" sz="2000" b="1" dirty="0" err="1"/>
              <a:t>elsif</a:t>
            </a:r>
            <a:r>
              <a:rPr lang="en-US" sz="2000" b="1" dirty="0"/>
              <a:t> </a:t>
            </a:r>
            <a:r>
              <a:rPr lang="en-US" sz="2000" b="1" dirty="0" err="1"/>
              <a:t>platform_family</a:t>
            </a:r>
            <a:r>
              <a:rPr lang="en-US" sz="2000" b="1" dirty="0"/>
              <a:t>?('fedora')</a:t>
            </a:r>
          </a:p>
          <a:p>
            <a:r>
              <a:rPr lang="en-US" sz="2000" b="1" dirty="0"/>
              <a:t>  </a:t>
            </a:r>
            <a:r>
              <a:rPr lang="en-US" sz="2000" b="1" dirty="0" err="1"/>
              <a:t>pkgs</a:t>
            </a:r>
            <a:r>
              <a:rPr lang="en-US" sz="2000" b="1" dirty="0"/>
              <a:t> += %w(</a:t>
            </a:r>
            <a:r>
              <a:rPr lang="en-US" sz="2000" b="1" dirty="0" err="1"/>
              <a:t>xz-lzma-compat</a:t>
            </a:r>
            <a:r>
              <a:rPr lang="en-US" sz="2000" b="1" dirty="0"/>
              <a:t> bzip2 tar)</a:t>
            </a:r>
          </a:p>
          <a:p>
            <a:r>
              <a:rPr lang="en-US" sz="2000" b="1" dirty="0"/>
              <a:t>end</a:t>
            </a:r>
          </a:p>
          <a:p>
            <a:r>
              <a:rPr lang="en-US" sz="2000" b="1" dirty="0" err="1"/>
              <a:t>pkgs</a:t>
            </a:r>
            <a:r>
              <a:rPr lang="en-US" sz="2000" b="1" dirty="0"/>
              <a:t> += %w(</a:t>
            </a:r>
            <a:r>
              <a:rPr lang="en-US" sz="2000" b="1" dirty="0" err="1"/>
              <a:t>shtool</a:t>
            </a:r>
            <a:r>
              <a:rPr lang="en-US" sz="2000" b="1" dirty="0"/>
              <a:t> </a:t>
            </a:r>
            <a:r>
              <a:rPr lang="en-US" sz="2000" b="1" dirty="0" err="1"/>
              <a:t>pkg-config</a:t>
            </a:r>
            <a:r>
              <a:rPr lang="en-US" sz="2000" b="1" dirty="0"/>
              <a:t>) if </a:t>
            </a:r>
            <a:r>
              <a:rPr lang="en-US" sz="2000" b="1" dirty="0" err="1"/>
              <a:t>platform_family</a:t>
            </a:r>
            <a:r>
              <a:rPr lang="en-US" sz="2000" b="1" dirty="0"/>
              <a:t>?('</a:t>
            </a:r>
            <a:r>
              <a:rPr lang="en-US" sz="2000" b="1" dirty="0" err="1"/>
              <a:t>debian</a:t>
            </a:r>
            <a:r>
              <a:rPr lang="en-US" sz="2000" b="1" dirty="0"/>
              <a:t>')</a:t>
            </a:r>
          </a:p>
          <a:p>
            <a:endParaRPr lang="en-US" sz="2000" b="1" dirty="0"/>
          </a:p>
          <a:p>
            <a:r>
              <a:rPr lang="en-US" sz="2000" b="1" dirty="0"/>
              <a:t>default['ark']['</a:t>
            </a:r>
            <a:r>
              <a:rPr lang="en-US" sz="2000" b="1" dirty="0" err="1"/>
              <a:t>package_dependencies</a:t>
            </a:r>
            <a:r>
              <a:rPr lang="en-US" sz="2000" b="1" dirty="0"/>
              <a:t>'] = </a:t>
            </a:r>
            <a:r>
              <a:rPr lang="en-US" sz="2000" b="1" dirty="0" err="1"/>
              <a:t>pkgs</a:t>
            </a:r>
            <a:endParaRPr lang="en-US" sz="2000" b="1" dirty="0"/>
          </a:p>
        </p:txBody>
      </p:sp>
      <p:sp>
        <p:nvSpPr>
          <p:cNvPr id="4" name="Text Placeholder 3"/>
          <p:cNvSpPr>
            <a:spLocks noGrp="1"/>
          </p:cNvSpPr>
          <p:nvPr>
            <p:ph type="body" sz="quarter" idx="11"/>
          </p:nvPr>
        </p:nvSpPr>
        <p:spPr/>
        <p:txBody>
          <a:bodyPr/>
          <a:lstStyle/>
          <a:p>
            <a:r>
              <a:rPr lang="en-US" dirty="0" smtClean="0"/>
              <a:t>~/cookbooks/ark/attributes/</a:t>
            </a:r>
            <a:r>
              <a:rPr lang="en-US" dirty="0" err="1" smtClean="0"/>
              <a:t>default.rb</a:t>
            </a:r>
            <a:endParaRPr lang="en-US" dirty="0"/>
          </a:p>
        </p:txBody>
      </p:sp>
    </p:spTree>
    <p:extLst>
      <p:ext uri="{BB962C8B-B14F-4D97-AF65-F5344CB8AC3E}">
        <p14:creationId xmlns:p14="http://schemas.microsoft.com/office/powerpoint/2010/main" val="26331928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'Unit' Test Enough?</a:t>
            </a:r>
            <a:endParaRPr lang="en-US" dirty="0"/>
          </a:p>
        </p:txBody>
      </p:sp>
      <p:sp>
        <p:nvSpPr>
          <p:cNvPr id="3" name="Content Placeholder 2"/>
          <p:cNvSpPr>
            <a:spLocks noGrp="1"/>
          </p:cNvSpPr>
          <p:nvPr>
            <p:ph sz="quarter" idx="10"/>
          </p:nvPr>
        </p:nvSpPr>
        <p:spPr>
          <a:xfrm>
            <a:off x="1121104" y="2113748"/>
            <a:ext cx="14423693" cy="2830900"/>
          </a:xfrm>
        </p:spPr>
        <p:txBody>
          <a:bodyPr>
            <a:normAutofit/>
          </a:bodyPr>
          <a:lstStyle/>
          <a:p>
            <a:endParaRPr lang="en-US" sz="2400" b="1" dirty="0"/>
          </a:p>
        </p:txBody>
      </p:sp>
      <p:sp>
        <p:nvSpPr>
          <p:cNvPr id="4" name="Text Placeholder 3"/>
          <p:cNvSpPr>
            <a:spLocks noGrp="1"/>
          </p:cNvSpPr>
          <p:nvPr>
            <p:ph type="body" sz="quarter" idx="11"/>
          </p:nvPr>
        </p:nvSpPr>
        <p:spPr/>
        <p:txBody>
          <a:bodyPr/>
          <a:lstStyle/>
          <a:p>
            <a:r>
              <a:rPr lang="en-US" dirty="0" smtClean="0"/>
              <a:t>~/cookbooks/ark/spec/recipes/</a:t>
            </a:r>
            <a:r>
              <a:rPr lang="en-US" dirty="0" err="1" smtClean="0"/>
              <a:t>default_spec.rb</a:t>
            </a:r>
            <a:endParaRPr lang="en-US" dirty="0"/>
          </a:p>
        </p:txBody>
      </p:sp>
      <p:pic>
        <p:nvPicPr>
          <p:cNvPr id="5" name="Picture 4"/>
          <p:cNvPicPr>
            <a:picLocks noChangeAspect="1"/>
          </p:cNvPicPr>
          <p:nvPr/>
        </p:nvPicPr>
        <p:blipFill rotWithShape="1">
          <a:blip r:embed="rId3"/>
          <a:srcRect r="11279"/>
          <a:stretch/>
        </p:blipFill>
        <p:spPr>
          <a:xfrm>
            <a:off x="1121104" y="2108314"/>
            <a:ext cx="14422528" cy="2836333"/>
          </a:xfrm>
          <a:prstGeom prst="rect">
            <a:avLst/>
          </a:prstGeom>
        </p:spPr>
      </p:pic>
    </p:spTree>
    <p:extLst>
      <p:ext uri="{BB962C8B-B14F-4D97-AF65-F5344CB8AC3E}">
        <p14:creationId xmlns:p14="http://schemas.microsoft.com/office/powerpoint/2010/main" val="25218075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this 'Unit' Test Enough?</a:t>
            </a:r>
            <a:endParaRPr lang="en-US" dirty="0"/>
          </a:p>
        </p:txBody>
      </p:sp>
      <p:sp>
        <p:nvSpPr>
          <p:cNvPr id="3" name="Content Placeholder 2"/>
          <p:cNvSpPr>
            <a:spLocks noGrp="1"/>
          </p:cNvSpPr>
          <p:nvPr>
            <p:ph sz="quarter" idx="10"/>
          </p:nvPr>
        </p:nvSpPr>
        <p:spPr/>
        <p:txBody>
          <a:bodyPr>
            <a:normAutofit/>
          </a:bodyPr>
          <a:lstStyle/>
          <a:p>
            <a:r>
              <a:rPr lang="en-US" sz="2400" b="1" dirty="0"/>
              <a:t>require '</a:t>
            </a:r>
            <a:r>
              <a:rPr lang="en-US" sz="2400" b="1" dirty="0" err="1"/>
              <a:t>spec_helper</a:t>
            </a:r>
            <a:r>
              <a:rPr lang="en-US" sz="2400" b="1" dirty="0"/>
              <a:t>'</a:t>
            </a:r>
          </a:p>
          <a:p>
            <a:endParaRPr lang="en-US" sz="2400" b="1" dirty="0"/>
          </a:p>
          <a:p>
            <a:r>
              <a:rPr lang="en-US" sz="2400" b="1" dirty="0" err="1" smtClean="0"/>
              <a:t>describe'ark</a:t>
            </a:r>
            <a:r>
              <a:rPr lang="en-US" sz="2400" b="1" dirty="0"/>
              <a:t>::default' do</a:t>
            </a:r>
          </a:p>
          <a:p>
            <a:r>
              <a:rPr lang="en-US" sz="2400" b="1" dirty="0"/>
              <a:t> </a:t>
            </a:r>
            <a:r>
              <a:rPr lang="en-US" sz="2400" b="1" dirty="0" smtClean="0"/>
              <a:t> let(:</a:t>
            </a:r>
            <a:r>
              <a:rPr lang="en-US" sz="2400" b="1" dirty="0" err="1" smtClean="0"/>
              <a:t>chef_run</a:t>
            </a:r>
            <a:r>
              <a:rPr lang="en-US" sz="2400" b="1" dirty="0" smtClean="0"/>
              <a:t>) do</a:t>
            </a:r>
          </a:p>
          <a:p>
            <a:r>
              <a:rPr lang="en-US" sz="2400" b="1" dirty="0" smtClean="0"/>
              <a:t>    </a:t>
            </a:r>
            <a:r>
              <a:rPr lang="en-US" sz="2400" b="1" dirty="0" err="1" smtClean="0"/>
              <a:t>ChefSpec</a:t>
            </a:r>
            <a:r>
              <a:rPr lang="en-US" sz="2400" b="1" dirty="0"/>
              <a:t>::</a:t>
            </a:r>
            <a:r>
              <a:rPr lang="en-US" sz="2400" b="1" dirty="0" err="1"/>
              <a:t>SoloRunner.new</a:t>
            </a:r>
            <a:r>
              <a:rPr lang="en-US" sz="2400" b="1" dirty="0"/>
              <a:t>(</a:t>
            </a:r>
            <a:r>
              <a:rPr lang="en-US" sz="2400" b="1" dirty="0">
                <a:solidFill>
                  <a:srgbClr val="0000FF"/>
                </a:solidFill>
              </a:rPr>
              <a:t>platform: </a:t>
            </a:r>
            <a:r>
              <a:rPr lang="en-US" sz="2400" b="1" dirty="0" smtClean="0">
                <a:solidFill>
                  <a:srgbClr val="0000FF"/>
                </a:solidFill>
              </a:rPr>
              <a:t>'centos'</a:t>
            </a:r>
            <a:r>
              <a:rPr lang="en-US" sz="2400" b="1" dirty="0">
                <a:solidFill>
                  <a:srgbClr val="0000FF"/>
                </a:solidFill>
              </a:rPr>
              <a:t>, version: </a:t>
            </a:r>
            <a:r>
              <a:rPr lang="en-US" sz="2400" b="1" dirty="0" smtClean="0">
                <a:solidFill>
                  <a:srgbClr val="0000FF"/>
                </a:solidFill>
              </a:rPr>
              <a:t>'6.7'</a:t>
            </a:r>
            <a:r>
              <a:rPr lang="en-US" sz="2400" b="1" dirty="0" smtClean="0"/>
              <a:t>).converge(...</a:t>
            </a:r>
          </a:p>
          <a:p>
            <a:r>
              <a:rPr lang="en-US" sz="2400" b="1" dirty="0" smtClean="0"/>
              <a:t>  end</a:t>
            </a:r>
          </a:p>
          <a:p>
            <a:endParaRPr lang="en-US" sz="2400" b="1" dirty="0" smtClean="0"/>
          </a:p>
          <a:p>
            <a:r>
              <a:rPr lang="en-US" sz="2400" b="1" dirty="0"/>
              <a:t> </a:t>
            </a:r>
            <a:r>
              <a:rPr lang="en-US" sz="2400" b="1" dirty="0" smtClean="0"/>
              <a:t> it </a:t>
            </a:r>
            <a:r>
              <a:rPr lang="en-US" sz="2400" b="1" dirty="0"/>
              <a:t>'installs core packages' do</a:t>
            </a:r>
          </a:p>
          <a:p>
            <a:r>
              <a:rPr lang="en-US" sz="2400" b="1" dirty="0"/>
              <a:t>    expect(</a:t>
            </a:r>
            <a:r>
              <a:rPr lang="en-US" sz="2400" b="1" dirty="0" err="1"/>
              <a:t>chef_run</a:t>
            </a:r>
            <a:r>
              <a:rPr lang="en-US" sz="2400" b="1" dirty="0"/>
              <a:t>).to </a:t>
            </a:r>
            <a:r>
              <a:rPr lang="en-US" sz="2400" b="1" dirty="0" err="1"/>
              <a:t>install_package</a:t>
            </a:r>
            <a:r>
              <a:rPr lang="en-US" sz="2400" b="1" dirty="0"/>
              <a:t>(</a:t>
            </a:r>
            <a:r>
              <a:rPr lang="en-US" sz="2400" b="1" dirty="0">
                <a:solidFill>
                  <a:srgbClr val="0000FF"/>
                </a:solidFill>
              </a:rPr>
              <a:t>%w(</a:t>
            </a:r>
            <a:r>
              <a:rPr lang="en-US" sz="2400" b="1" dirty="0" err="1">
                <a:solidFill>
                  <a:srgbClr val="0000FF"/>
                </a:solidFill>
              </a:rPr>
              <a:t>libtool</a:t>
            </a:r>
            <a:r>
              <a:rPr lang="en-US" sz="2400" b="1" dirty="0">
                <a:solidFill>
                  <a:srgbClr val="0000FF"/>
                </a:solidFill>
              </a:rPr>
              <a:t> </a:t>
            </a:r>
            <a:r>
              <a:rPr lang="en-US" sz="2400" b="1" dirty="0" err="1">
                <a:solidFill>
                  <a:srgbClr val="0000FF"/>
                </a:solidFill>
              </a:rPr>
              <a:t>autoconf</a:t>
            </a:r>
            <a:r>
              <a:rPr lang="en-US" sz="2400" b="1" dirty="0">
                <a:solidFill>
                  <a:srgbClr val="0000FF"/>
                </a:solidFill>
              </a:rPr>
              <a:t> make unzip </a:t>
            </a:r>
            <a:r>
              <a:rPr lang="en-US" sz="2400" b="1" dirty="0" err="1">
                <a:solidFill>
                  <a:srgbClr val="0000FF"/>
                </a:solidFill>
              </a:rPr>
              <a:t>rsync</a:t>
            </a:r>
            <a:r>
              <a:rPr lang="en-US" sz="2400" b="1" dirty="0">
                <a:solidFill>
                  <a:srgbClr val="0000FF"/>
                </a:solidFill>
              </a:rPr>
              <a:t> </a:t>
            </a:r>
            <a:r>
              <a:rPr lang="en-US" sz="2400" b="1" dirty="0" err="1">
                <a:solidFill>
                  <a:srgbClr val="0000FF"/>
                </a:solidFill>
              </a:rPr>
              <a:t>gcc</a:t>
            </a:r>
            <a:r>
              <a:rPr lang="en-US" sz="2400" b="1" dirty="0">
                <a:solidFill>
                  <a:srgbClr val="0000FF"/>
                </a:solidFill>
              </a:rPr>
              <a:t> </a:t>
            </a:r>
            <a:r>
              <a:rPr lang="en-US" sz="2400" b="1" dirty="0" err="1">
                <a:solidFill>
                  <a:srgbClr val="0000FF"/>
                </a:solidFill>
              </a:rPr>
              <a:t>xz-lzma-compat</a:t>
            </a:r>
            <a:r>
              <a:rPr lang="en-US" sz="2400" b="1" dirty="0">
                <a:solidFill>
                  <a:srgbClr val="0000FF"/>
                </a:solidFill>
              </a:rPr>
              <a:t> bzip2 tar)</a:t>
            </a:r>
            <a:r>
              <a:rPr lang="en-US" sz="2400" b="1" dirty="0"/>
              <a:t>)</a:t>
            </a:r>
          </a:p>
          <a:p>
            <a:r>
              <a:rPr lang="en-US" sz="2400" b="1" dirty="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dirty="0" smtClean="0"/>
              <a:t>~/cookbooks/ark/spec/recipes/</a:t>
            </a:r>
            <a:r>
              <a:rPr lang="en-US" dirty="0" err="1" smtClean="0"/>
              <a:t>default_spec.rb</a:t>
            </a:r>
            <a:endParaRPr lang="en-US" dirty="0"/>
          </a:p>
        </p:txBody>
      </p:sp>
    </p:spTree>
    <p:extLst>
      <p:ext uri="{BB962C8B-B14F-4D97-AF65-F5344CB8AC3E}">
        <p14:creationId xmlns:p14="http://schemas.microsoft.com/office/powerpoint/2010/main" val="15943778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Case for Writing Integration Tests</a:t>
            </a:r>
            <a:endParaRPr lang="en-US" dirty="0"/>
          </a:p>
        </p:txBody>
      </p:sp>
      <p:sp>
        <p:nvSpPr>
          <p:cNvPr id="3" name="Text Placeholder 2"/>
          <p:cNvSpPr>
            <a:spLocks noGrp="1"/>
          </p:cNvSpPr>
          <p:nvPr>
            <p:ph type="body" sz="quarter" idx="12"/>
          </p:nvPr>
        </p:nvSpPr>
        <p:spPr/>
        <p:txBody>
          <a:bodyPr/>
          <a:lstStyle/>
          <a:p>
            <a:pPr marL="457200" indent="-457200">
              <a:buFont typeface="Arial" charset="0"/>
              <a:buChar char="•"/>
            </a:pPr>
            <a:r>
              <a:rPr lang="en-US" dirty="0"/>
              <a:t>Changing Base </a:t>
            </a:r>
            <a:r>
              <a:rPr lang="en-US" dirty="0" smtClean="0"/>
              <a:t>Image Creation</a:t>
            </a:r>
            <a:endParaRPr lang="en-US" dirty="0"/>
          </a:p>
          <a:p>
            <a:pPr marL="457200" indent="-457200">
              <a:buFont typeface="Arial" charset="0"/>
              <a:buChar char="•"/>
            </a:pPr>
            <a:endParaRPr lang="en-US" dirty="0" smtClean="0"/>
          </a:p>
          <a:p>
            <a:pPr marL="457200" indent="-457200">
              <a:buFont typeface="Arial" charset="0"/>
              <a:buChar char="•"/>
            </a:pPr>
            <a:endParaRPr lang="en-US" dirty="0"/>
          </a:p>
          <a:p>
            <a:pPr marL="457200" indent="-457200">
              <a:buFont typeface="Arial" charset="0"/>
              <a:buChar char="•"/>
            </a:pPr>
            <a:r>
              <a:rPr lang="en-US" dirty="0" smtClean="0"/>
              <a:t>Upgrading Platform Versions</a:t>
            </a:r>
          </a:p>
          <a:p>
            <a:endParaRPr lang="en-US" dirty="0"/>
          </a:p>
          <a:p>
            <a:endParaRPr lang="en-US" dirty="0"/>
          </a:p>
          <a:p>
            <a:pPr marL="457200" indent="-457200">
              <a:buFont typeface="Arial" charset="0"/>
              <a:buChar char="•"/>
            </a:pPr>
            <a:r>
              <a:rPr lang="en-US" dirty="0" smtClean="0"/>
              <a:t>Changing Physical to Virtual</a:t>
            </a:r>
          </a:p>
          <a:p>
            <a:endParaRPr lang="en-US" dirty="0"/>
          </a:p>
        </p:txBody>
      </p:sp>
      <p:grpSp>
        <p:nvGrpSpPr>
          <p:cNvPr id="15" name="Group 14"/>
          <p:cNvGrpSpPr/>
          <p:nvPr/>
        </p:nvGrpSpPr>
        <p:grpSpPr>
          <a:xfrm>
            <a:off x="2092064" y="4852528"/>
            <a:ext cx="4101353" cy="719411"/>
            <a:chOff x="2335865" y="3668289"/>
            <a:chExt cx="4101353" cy="719411"/>
          </a:xfrm>
        </p:grpSpPr>
        <p:sp>
          <p:nvSpPr>
            <p:cNvPr id="4" name="Rectangle 3"/>
            <p:cNvSpPr/>
            <p:nvPr/>
          </p:nvSpPr>
          <p:spPr bwMode="auto">
            <a:xfrm>
              <a:off x="2335865" y="3668289"/>
              <a:ext cx="4101353" cy="71941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CentOS 6.7</a:t>
              </a:r>
              <a:endParaRPr lang="en-US" sz="2400" dirty="0" smtClean="0">
                <a:gradFill>
                  <a:gsLst>
                    <a:gs pos="0">
                      <a:srgbClr val="FFFFFF"/>
                    </a:gs>
                    <a:gs pos="100000">
                      <a:srgbClr val="FFFFFF"/>
                    </a:gs>
                  </a:gsLst>
                  <a:lin ang="5400000" scaled="0"/>
                </a:gradFill>
              </a:endParaRPr>
            </a:p>
          </p:txBody>
        </p:sp>
        <p:pic>
          <p:nvPicPr>
            <p:cNvPr id="13" name="Content Placeholder 6" descr="iconCentOS.gif"/>
            <p:cNvPicPr>
              <a:picLocks noChangeAspect="1"/>
            </p:cNvPicPr>
            <p:nvPr/>
          </p:nvPicPr>
          <p:blipFill rotWithShape="1">
            <a:blip r:embed="rId3">
              <a:extLst>
                <a:ext uri="{28A0092B-C50C-407E-A947-70E740481C1C}">
                  <a14:useLocalDpi xmlns:a14="http://schemas.microsoft.com/office/drawing/2010/main" val="0"/>
                </a:ext>
              </a:extLst>
            </a:blip>
            <a:srcRect t="495" b="20275"/>
            <a:stretch/>
          </p:blipFill>
          <p:spPr bwMode="white">
            <a:xfrm>
              <a:off x="2429789" y="3748556"/>
              <a:ext cx="714264" cy="565914"/>
            </a:xfrm>
            <a:prstGeom prst="rect">
              <a:avLst/>
            </a:prstGeom>
          </p:spPr>
        </p:pic>
      </p:grpSp>
      <p:grpSp>
        <p:nvGrpSpPr>
          <p:cNvPr id="16" name="Group 15"/>
          <p:cNvGrpSpPr/>
          <p:nvPr/>
        </p:nvGrpSpPr>
        <p:grpSpPr>
          <a:xfrm>
            <a:off x="10062584" y="4852528"/>
            <a:ext cx="4101353" cy="719411"/>
            <a:chOff x="10306385" y="3668289"/>
            <a:chExt cx="4101353" cy="719411"/>
          </a:xfrm>
        </p:grpSpPr>
        <p:sp>
          <p:nvSpPr>
            <p:cNvPr id="12" name="Rectangle 11"/>
            <p:cNvSpPr/>
            <p:nvPr/>
          </p:nvSpPr>
          <p:spPr bwMode="auto">
            <a:xfrm>
              <a:off x="10306385" y="3668289"/>
              <a:ext cx="4101353" cy="71941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CentOS 7.3</a:t>
              </a:r>
              <a:endParaRPr lang="en-US" sz="2400" dirty="0" smtClean="0">
                <a:gradFill>
                  <a:gsLst>
                    <a:gs pos="0">
                      <a:srgbClr val="FFFFFF"/>
                    </a:gs>
                    <a:gs pos="100000">
                      <a:srgbClr val="FFFFFF"/>
                    </a:gs>
                  </a:gsLst>
                  <a:lin ang="5400000" scaled="0"/>
                </a:gradFill>
              </a:endParaRPr>
            </a:p>
          </p:txBody>
        </p:sp>
        <p:pic>
          <p:nvPicPr>
            <p:cNvPr id="14" name="Content Placeholder 6" descr="iconCentOS.gif"/>
            <p:cNvPicPr>
              <a:picLocks noChangeAspect="1"/>
            </p:cNvPicPr>
            <p:nvPr/>
          </p:nvPicPr>
          <p:blipFill rotWithShape="1">
            <a:blip r:embed="rId3">
              <a:extLst>
                <a:ext uri="{28A0092B-C50C-407E-A947-70E740481C1C}">
                  <a14:useLocalDpi xmlns:a14="http://schemas.microsoft.com/office/drawing/2010/main" val="0"/>
                </a:ext>
              </a:extLst>
            </a:blip>
            <a:srcRect t="495" b="20275"/>
            <a:stretch/>
          </p:blipFill>
          <p:spPr bwMode="white">
            <a:xfrm>
              <a:off x="10400971" y="3748556"/>
              <a:ext cx="714264" cy="565914"/>
            </a:xfrm>
            <a:prstGeom prst="rect">
              <a:avLst/>
            </a:prstGeom>
          </p:spPr>
        </p:pic>
      </p:grpSp>
      <p:sp>
        <p:nvSpPr>
          <p:cNvPr id="21" name="Rectangle 20"/>
          <p:cNvSpPr/>
          <p:nvPr/>
        </p:nvSpPr>
        <p:spPr bwMode="auto">
          <a:xfrm>
            <a:off x="2092063" y="6760179"/>
            <a:ext cx="4101353" cy="71941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Physical / On Premise</a:t>
            </a:r>
            <a:endParaRPr lang="en-US" sz="2400" dirty="0" smtClean="0">
              <a:gradFill>
                <a:gsLst>
                  <a:gs pos="0">
                    <a:srgbClr val="FFFFFF"/>
                  </a:gs>
                  <a:gs pos="100000">
                    <a:srgbClr val="FFFFFF"/>
                  </a:gs>
                </a:gsLst>
                <a:lin ang="5400000" scaled="0"/>
              </a:gradFill>
            </a:endParaRPr>
          </a:p>
        </p:txBody>
      </p:sp>
      <p:sp>
        <p:nvSpPr>
          <p:cNvPr id="24" name="Right Arrow 23"/>
          <p:cNvSpPr/>
          <p:nvPr/>
        </p:nvSpPr>
        <p:spPr bwMode="auto">
          <a:xfrm>
            <a:off x="6791695" y="6671047"/>
            <a:ext cx="2952750" cy="897673"/>
          </a:xfrm>
          <a:prstGeom prst="rightArrow">
            <a:avLst/>
          </a:prstGeom>
          <a:solidFill>
            <a:schemeClr val="bg1">
              <a:lumMod val="6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migrating</a:t>
            </a:r>
            <a:endParaRPr lang="en-US" sz="2400" dirty="0" smtClean="0">
              <a:gradFill>
                <a:gsLst>
                  <a:gs pos="0">
                    <a:srgbClr val="FFFFFF"/>
                  </a:gs>
                  <a:gs pos="100000">
                    <a:srgbClr val="FFFFFF"/>
                  </a:gs>
                </a:gsLst>
                <a:lin ang="5400000" scaled="0"/>
              </a:gradFill>
            </a:endParaRPr>
          </a:p>
        </p:txBody>
      </p:sp>
      <p:sp>
        <p:nvSpPr>
          <p:cNvPr id="26" name="Rectangle 25"/>
          <p:cNvSpPr/>
          <p:nvPr/>
        </p:nvSpPr>
        <p:spPr bwMode="auto">
          <a:xfrm>
            <a:off x="10062583" y="6760177"/>
            <a:ext cx="4101353" cy="71941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Cloud / Virtual</a:t>
            </a:r>
            <a:endParaRPr lang="en-US" sz="24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3520" y="6626953"/>
            <a:ext cx="609600" cy="609600"/>
          </a:xfrm>
          <a:prstGeom prst="rect">
            <a:avLst/>
          </a:prstGeom>
          <a:noFill/>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370" y="6591375"/>
            <a:ext cx="609600" cy="406400"/>
          </a:xfrm>
          <a:prstGeom prst="rect">
            <a:avLst/>
          </a:prstGeom>
          <a:noFill/>
        </p:spPr>
      </p:pic>
      <p:sp>
        <p:nvSpPr>
          <p:cNvPr id="33" name="Rectangle 32"/>
          <p:cNvSpPr/>
          <p:nvPr/>
        </p:nvSpPr>
        <p:spPr bwMode="auto">
          <a:xfrm>
            <a:off x="2108324" y="2634952"/>
            <a:ext cx="4085092" cy="719411"/>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mtClean="0">
                <a:gradFill>
                  <a:gsLst>
                    <a:gs pos="0">
                      <a:srgbClr val="FFFFFF"/>
                    </a:gs>
                    <a:gs pos="100000">
                      <a:srgbClr val="FFFFFF"/>
                    </a:gs>
                  </a:gsLst>
                  <a:lin ang="5400000" scaled="0"/>
                </a:gradFill>
              </a:rPr>
              <a:t>Legacy Script/Tool</a:t>
            </a:r>
            <a:endParaRPr lang="en-US" sz="2400" dirty="0" smtClean="0">
              <a:gradFill>
                <a:gsLst>
                  <a:gs pos="0">
                    <a:srgbClr val="FFFFFF"/>
                  </a:gs>
                  <a:gs pos="100000">
                    <a:srgbClr val="FFFFFF"/>
                  </a:gs>
                </a:gsLst>
                <a:lin ang="5400000" scaled="0"/>
              </a:gradFill>
            </a:endParaRPr>
          </a:p>
        </p:txBody>
      </p:sp>
      <p:sp>
        <p:nvSpPr>
          <p:cNvPr id="41" name="Rectangle 40"/>
          <p:cNvSpPr/>
          <p:nvPr/>
        </p:nvSpPr>
        <p:spPr bwMode="auto">
          <a:xfrm>
            <a:off x="10065790" y="2655888"/>
            <a:ext cx="4098146" cy="719411"/>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Updated Script/Tool</a:t>
            </a:r>
            <a:endParaRPr lang="en-US" sz="2400" dirty="0" smtClean="0">
              <a:gradFill>
                <a:gsLst>
                  <a:gs pos="0">
                    <a:srgbClr val="FFFFFF"/>
                  </a:gs>
                  <a:gs pos="100000">
                    <a:srgbClr val="FFFFFF"/>
                  </a:gs>
                </a:gsLst>
                <a:lin ang="5400000" scaled="0"/>
              </a:gradFill>
            </a:endParaRPr>
          </a:p>
        </p:txBody>
      </p:sp>
      <p:sp>
        <p:nvSpPr>
          <p:cNvPr id="47" name="Right Arrow 46"/>
          <p:cNvSpPr/>
          <p:nvPr/>
        </p:nvSpPr>
        <p:spPr bwMode="auto">
          <a:xfrm>
            <a:off x="6791695" y="4852528"/>
            <a:ext cx="2952750" cy="897673"/>
          </a:xfrm>
          <a:prstGeom prst="rightArrow">
            <a:avLst/>
          </a:prstGeom>
          <a:solidFill>
            <a:schemeClr val="bg1">
              <a:lumMod val="6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migrating</a:t>
            </a:r>
            <a:endParaRPr lang="en-US" sz="2400" dirty="0" smtClean="0">
              <a:gradFill>
                <a:gsLst>
                  <a:gs pos="0">
                    <a:srgbClr val="FFFFFF"/>
                  </a:gs>
                  <a:gs pos="100000">
                    <a:srgbClr val="FFFFFF"/>
                  </a:gs>
                </a:gsLst>
                <a:lin ang="5400000" scaled="0"/>
              </a:gradFill>
            </a:endParaRPr>
          </a:p>
        </p:txBody>
      </p:sp>
      <p:sp>
        <p:nvSpPr>
          <p:cNvPr id="48" name="Right Arrow 47"/>
          <p:cNvSpPr/>
          <p:nvPr/>
        </p:nvSpPr>
        <p:spPr bwMode="auto">
          <a:xfrm>
            <a:off x="6788078" y="2555092"/>
            <a:ext cx="2952750" cy="897673"/>
          </a:xfrm>
          <a:prstGeom prst="rightArrow">
            <a:avLst/>
          </a:prstGeom>
          <a:solidFill>
            <a:schemeClr val="bg1">
              <a:lumMod val="6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migrating</a:t>
            </a:r>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395797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bwMode="auto">
          <a:xfrm>
            <a:off x="10578352" y="6785000"/>
            <a:ext cx="4101353" cy="71941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smtClean="0">
                <a:gradFill>
                  <a:gsLst>
                    <a:gs pos="0">
                      <a:srgbClr val="FFFFFF"/>
                    </a:gs>
                    <a:gs pos="100000">
                      <a:srgbClr val="FFFFFF"/>
                    </a:gs>
                  </a:gsLst>
                  <a:lin ang="5400000" scaled="0"/>
                </a:gradFill>
              </a:rPr>
              <a:t>System</a:t>
            </a:r>
            <a:endParaRPr lang="en-US" sz="2400" dirty="0" err="1" smtClean="0">
              <a:gradFill>
                <a:gsLst>
                  <a:gs pos="0">
                    <a:srgbClr val="FFFFFF"/>
                  </a:gs>
                  <a:gs pos="100000">
                    <a:srgbClr val="FFFFFF"/>
                  </a:gs>
                </a:gsLst>
                <a:lin ang="5400000" scaled="0"/>
              </a:gradFill>
            </a:endParaRPr>
          </a:p>
        </p:txBody>
      </p:sp>
      <p:sp>
        <p:nvSpPr>
          <p:cNvPr id="60" name="Chevron 59"/>
          <p:cNvSpPr/>
          <p:nvPr/>
        </p:nvSpPr>
        <p:spPr bwMode="auto">
          <a:xfrm rot="5400000">
            <a:off x="11994924" y="5973439"/>
            <a:ext cx="1211797" cy="812191"/>
          </a:xfrm>
          <a:prstGeom prst="chevron">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ectangle 30"/>
          <p:cNvSpPr/>
          <p:nvPr/>
        </p:nvSpPr>
        <p:spPr bwMode="auto">
          <a:xfrm>
            <a:off x="10578352" y="3193755"/>
            <a:ext cx="4101353" cy="3110486"/>
          </a:xfrm>
          <a:prstGeom prst="rect">
            <a:avLst/>
          </a:prstGeom>
          <a:solidFill>
            <a:schemeClr val="accent4">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accent2"/>
                </a:solidFill>
              </a:rPr>
              <a:t>cookbook</a:t>
            </a:r>
            <a:endParaRPr lang="en-US" sz="2400" dirty="0" smtClean="0">
              <a:solidFill>
                <a:schemeClr val="accent2"/>
              </a:solidFill>
            </a:endParaRPr>
          </a:p>
        </p:txBody>
      </p:sp>
      <p:sp>
        <p:nvSpPr>
          <p:cNvPr id="6" name="Content Placeholder 5"/>
          <p:cNvSpPr>
            <a:spLocks noGrp="1"/>
          </p:cNvSpPr>
          <p:nvPr>
            <p:ph sz="quarter" idx="14"/>
          </p:nvPr>
        </p:nvSpPr>
        <p:spPr/>
        <p:txBody>
          <a:bodyPr>
            <a:normAutofit/>
          </a:bodyPr>
          <a:lstStyle/>
          <a:p>
            <a:r>
              <a:rPr lang="en-US" sz="2800" dirty="0"/>
              <a:t>Verify that </a:t>
            </a:r>
            <a:r>
              <a:rPr lang="en-US" sz="2800" dirty="0" smtClean="0"/>
              <a:t>the </a:t>
            </a:r>
            <a:r>
              <a:rPr lang="en-US" sz="2800" b="1" dirty="0" smtClean="0"/>
              <a:t>system </a:t>
            </a:r>
            <a:r>
              <a:rPr lang="en-US" sz="2800" dirty="0"/>
              <a:t>has been configured </a:t>
            </a:r>
            <a:r>
              <a:rPr lang="en-US" sz="2800" dirty="0" smtClean="0"/>
              <a:t>correctly</a:t>
            </a:r>
            <a:r>
              <a:rPr lang="en-US" sz="2800" dirty="0"/>
              <a:t> </a:t>
            </a:r>
            <a:r>
              <a:rPr lang="en-US" sz="2800" dirty="0" smtClean="0"/>
              <a:t>using </a:t>
            </a:r>
            <a:r>
              <a:rPr lang="en-US" sz="2800" i="1" dirty="0" err="1" smtClean="0"/>
              <a:t>InSpec</a:t>
            </a:r>
            <a:r>
              <a:rPr lang="en-US" sz="2800" dirty="0"/>
              <a:t> </a:t>
            </a:r>
            <a:r>
              <a:rPr lang="en-US" sz="2800" dirty="0" smtClean="0"/>
              <a:t>through </a:t>
            </a:r>
            <a:r>
              <a:rPr lang="en-US" sz="2800" i="1" dirty="0" smtClean="0"/>
              <a:t>Test Kitchen</a:t>
            </a:r>
            <a:r>
              <a:rPr lang="en-US" sz="2800" dirty="0" smtClean="0"/>
              <a:t>.</a:t>
            </a:r>
          </a:p>
        </p:txBody>
      </p:sp>
      <p:sp>
        <p:nvSpPr>
          <p:cNvPr id="5" name="Content Placeholder 4"/>
          <p:cNvSpPr>
            <a:spLocks noGrp="1"/>
          </p:cNvSpPr>
          <p:nvPr>
            <p:ph sz="quarter" idx="12"/>
          </p:nvPr>
        </p:nvSpPr>
        <p:spPr/>
        <p:txBody>
          <a:bodyPr>
            <a:normAutofit/>
          </a:bodyPr>
          <a:lstStyle/>
          <a:p>
            <a:r>
              <a:rPr lang="en-US" sz="2800" dirty="0"/>
              <a:t>Verify </a:t>
            </a:r>
            <a:r>
              <a:rPr lang="en-US" sz="2800" dirty="0" smtClean="0"/>
              <a:t>that the </a:t>
            </a:r>
            <a:r>
              <a:rPr lang="en-US" sz="2800" b="1" dirty="0" smtClean="0"/>
              <a:t>code </a:t>
            </a:r>
            <a:r>
              <a:rPr lang="en-US" sz="2800" dirty="0" smtClean="0"/>
              <a:t>has been written correctly using </a:t>
            </a:r>
            <a:r>
              <a:rPr lang="en-US" sz="2800" i="1" dirty="0" err="1" smtClean="0"/>
              <a:t>ChefSpec</a:t>
            </a:r>
            <a:r>
              <a:rPr lang="en-US" sz="2800" i="1" dirty="0" smtClean="0"/>
              <a:t> </a:t>
            </a:r>
            <a:r>
              <a:rPr lang="en-US" sz="2800" dirty="0" smtClean="0"/>
              <a:t>through </a:t>
            </a:r>
            <a:r>
              <a:rPr lang="en-US" sz="2800" i="1" dirty="0" smtClean="0"/>
              <a:t>RSpec</a:t>
            </a:r>
            <a:r>
              <a:rPr lang="en-US" sz="2800" dirty="0" smtClean="0"/>
              <a:t>.</a:t>
            </a:r>
            <a:endParaRPr lang="en-US" sz="2800" i="1" dirty="0" smtClean="0"/>
          </a:p>
        </p:txBody>
      </p:sp>
      <p:sp>
        <p:nvSpPr>
          <p:cNvPr id="7" name="Text Placeholder 6"/>
          <p:cNvSpPr>
            <a:spLocks noGrp="1"/>
          </p:cNvSpPr>
          <p:nvPr>
            <p:ph type="body" sz="quarter" idx="15"/>
          </p:nvPr>
        </p:nvSpPr>
        <p:spPr/>
        <p:txBody>
          <a:bodyPr/>
          <a:lstStyle/>
          <a:p>
            <a:r>
              <a:rPr lang="en-US" dirty="0" smtClean="0"/>
              <a:t>‘Integration’ Test</a:t>
            </a:r>
            <a:endParaRPr lang="en-US" dirty="0"/>
          </a:p>
        </p:txBody>
      </p:sp>
      <p:sp>
        <p:nvSpPr>
          <p:cNvPr id="8" name="Text Placeholder 7"/>
          <p:cNvSpPr>
            <a:spLocks noGrp="1"/>
          </p:cNvSpPr>
          <p:nvPr>
            <p:ph type="body" sz="quarter" idx="16"/>
          </p:nvPr>
        </p:nvSpPr>
        <p:spPr/>
        <p:txBody>
          <a:bodyPr/>
          <a:lstStyle/>
          <a:p>
            <a:r>
              <a:rPr lang="en-US" dirty="0" smtClean="0"/>
              <a:t>‘Unit’ Test</a:t>
            </a:r>
            <a:endParaRPr lang="en-US" dirty="0"/>
          </a:p>
        </p:txBody>
      </p:sp>
      <p:sp>
        <p:nvSpPr>
          <p:cNvPr id="61" name="Rectangle 60"/>
          <p:cNvSpPr/>
          <p:nvPr/>
        </p:nvSpPr>
        <p:spPr bwMode="auto">
          <a:xfrm>
            <a:off x="2435257" y="6782550"/>
            <a:ext cx="4101353" cy="71941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smtClean="0">
                <a:gradFill>
                  <a:gsLst>
                    <a:gs pos="0">
                      <a:srgbClr val="FFFFFF"/>
                    </a:gs>
                    <a:gs pos="100000">
                      <a:srgbClr val="FFFFFF"/>
                    </a:gs>
                  </a:gsLst>
                  <a:lin ang="5400000" scaled="0"/>
                </a:gradFill>
              </a:rPr>
              <a:t>System</a:t>
            </a:r>
            <a:endParaRPr lang="en-US" sz="2400" dirty="0" err="1" smtClean="0">
              <a:gradFill>
                <a:gsLst>
                  <a:gs pos="0">
                    <a:srgbClr val="FFFFFF"/>
                  </a:gs>
                  <a:gs pos="100000">
                    <a:srgbClr val="FFFFFF"/>
                  </a:gs>
                </a:gsLst>
                <a:lin ang="5400000" scaled="0"/>
              </a:gradFill>
            </a:endParaRPr>
          </a:p>
        </p:txBody>
      </p:sp>
      <p:sp>
        <p:nvSpPr>
          <p:cNvPr id="62" name="Chevron 61"/>
          <p:cNvSpPr/>
          <p:nvPr/>
        </p:nvSpPr>
        <p:spPr bwMode="auto">
          <a:xfrm rot="5400000">
            <a:off x="3851829" y="5970989"/>
            <a:ext cx="1211797" cy="812191"/>
          </a:xfrm>
          <a:prstGeom prst="chevron">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4" name="Rectangle 63"/>
          <p:cNvSpPr/>
          <p:nvPr/>
        </p:nvSpPr>
        <p:spPr bwMode="auto">
          <a:xfrm>
            <a:off x="10753165" y="3834815"/>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attributes</a:t>
            </a:r>
          </a:p>
        </p:txBody>
      </p:sp>
      <p:sp>
        <p:nvSpPr>
          <p:cNvPr id="65" name="Rectangle 64"/>
          <p:cNvSpPr/>
          <p:nvPr/>
        </p:nvSpPr>
        <p:spPr bwMode="auto">
          <a:xfrm>
            <a:off x="10753165" y="4454887"/>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resources</a:t>
            </a:r>
            <a:endParaRPr lang="en-US" sz="2400" dirty="0" smtClean="0">
              <a:gradFill>
                <a:gsLst>
                  <a:gs pos="0">
                    <a:srgbClr val="FFFFFF"/>
                  </a:gs>
                  <a:gs pos="100000">
                    <a:srgbClr val="FFFFFF"/>
                  </a:gs>
                </a:gsLst>
                <a:lin ang="5400000" scaled="0"/>
              </a:gradFill>
            </a:endParaRPr>
          </a:p>
        </p:txBody>
      </p:sp>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8456" y="3875892"/>
            <a:ext cx="609600" cy="406400"/>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00" y="4498858"/>
            <a:ext cx="609600" cy="406400"/>
          </a:xfrm>
          <a:prstGeom prst="rect">
            <a:avLst/>
          </a:prstGeom>
        </p:spPr>
      </p:pic>
      <p:sp>
        <p:nvSpPr>
          <p:cNvPr id="68" name="Left Brace 67"/>
          <p:cNvSpPr/>
          <p:nvPr/>
        </p:nvSpPr>
        <p:spPr>
          <a:xfrm>
            <a:off x="10205194" y="3854099"/>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9" name="Left Brace 68"/>
          <p:cNvSpPr/>
          <p:nvPr/>
        </p:nvSpPr>
        <p:spPr>
          <a:xfrm>
            <a:off x="10186146" y="4477901"/>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0" name="Rectangle 69"/>
          <p:cNvSpPr/>
          <p:nvPr/>
        </p:nvSpPr>
        <p:spPr bwMode="auto">
          <a:xfrm>
            <a:off x="10753165" y="5074959"/>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custom resources</a:t>
            </a:r>
            <a:endParaRPr lang="en-US" sz="2400" dirty="0" smtClean="0">
              <a:gradFill>
                <a:gsLst>
                  <a:gs pos="0">
                    <a:srgbClr val="FFFFFF"/>
                  </a:gs>
                  <a:gs pos="100000">
                    <a:srgbClr val="FFFFFF"/>
                  </a:gs>
                </a:gsLst>
                <a:lin ang="5400000" scaled="0"/>
              </a:gradFill>
            </a:endParaRPr>
          </a:p>
        </p:txBody>
      </p:sp>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00" y="5121824"/>
            <a:ext cx="609600" cy="406400"/>
          </a:xfrm>
          <a:prstGeom prst="rect">
            <a:avLst/>
          </a:prstGeom>
        </p:spPr>
      </p:pic>
      <p:sp>
        <p:nvSpPr>
          <p:cNvPr id="72" name="Left Brace 71"/>
          <p:cNvSpPr/>
          <p:nvPr/>
        </p:nvSpPr>
        <p:spPr>
          <a:xfrm>
            <a:off x="10186146" y="5101703"/>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3" name="Rectangle 72"/>
          <p:cNvSpPr/>
          <p:nvPr/>
        </p:nvSpPr>
        <p:spPr bwMode="auto">
          <a:xfrm>
            <a:off x="10753165" y="5695031"/>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libraries / helpers</a:t>
            </a:r>
            <a:endParaRPr lang="en-US" sz="2400" dirty="0" smtClea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900" y="5744789"/>
            <a:ext cx="609600" cy="406400"/>
          </a:xfrm>
          <a:prstGeom prst="rect">
            <a:avLst/>
          </a:prstGeom>
        </p:spPr>
      </p:pic>
      <p:sp>
        <p:nvSpPr>
          <p:cNvPr id="75" name="Left Brace 74"/>
          <p:cNvSpPr/>
          <p:nvPr/>
        </p:nvSpPr>
        <p:spPr>
          <a:xfrm>
            <a:off x="10186146" y="5725505"/>
            <a:ext cx="190501" cy="444968"/>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6" name="Rectangle 75"/>
          <p:cNvSpPr/>
          <p:nvPr/>
        </p:nvSpPr>
        <p:spPr bwMode="auto">
          <a:xfrm>
            <a:off x="2435257" y="3147331"/>
            <a:ext cx="4101353" cy="3110486"/>
          </a:xfrm>
          <a:prstGeom prst="rect">
            <a:avLst/>
          </a:prstGeom>
          <a:solidFill>
            <a:schemeClr val="accent4">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dirty="0" smtClean="0">
                <a:solidFill>
                  <a:schemeClr val="accent2"/>
                </a:solidFill>
              </a:rPr>
              <a:t>cookbook</a:t>
            </a:r>
            <a:endParaRPr lang="en-US" sz="2400" dirty="0" smtClean="0">
              <a:solidFill>
                <a:schemeClr val="accent2"/>
              </a:solidFill>
            </a:endParaRPr>
          </a:p>
        </p:txBody>
      </p:sp>
      <p:sp>
        <p:nvSpPr>
          <p:cNvPr id="77" name="Left Brace 76"/>
          <p:cNvSpPr/>
          <p:nvPr/>
        </p:nvSpPr>
        <p:spPr>
          <a:xfrm>
            <a:off x="1852455" y="6782550"/>
            <a:ext cx="442391" cy="713020"/>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444" y="6935860"/>
            <a:ext cx="609600" cy="406400"/>
          </a:xfrm>
          <a:prstGeom prst="rect">
            <a:avLst/>
          </a:prstGeom>
        </p:spPr>
      </p:pic>
      <p:sp>
        <p:nvSpPr>
          <p:cNvPr id="79" name="Rectangle 78"/>
          <p:cNvSpPr/>
          <p:nvPr/>
        </p:nvSpPr>
        <p:spPr bwMode="auto">
          <a:xfrm>
            <a:off x="2595311" y="3752331"/>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attributes</a:t>
            </a:r>
          </a:p>
        </p:txBody>
      </p:sp>
      <p:sp>
        <p:nvSpPr>
          <p:cNvPr id="80" name="Rectangle 79"/>
          <p:cNvSpPr/>
          <p:nvPr/>
        </p:nvSpPr>
        <p:spPr bwMode="auto">
          <a:xfrm>
            <a:off x="2595311" y="4372403"/>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resources</a:t>
            </a:r>
            <a:endParaRPr lang="en-US" sz="2400" dirty="0" smtClean="0">
              <a:gradFill>
                <a:gsLst>
                  <a:gs pos="0">
                    <a:srgbClr val="FFFFFF"/>
                  </a:gs>
                  <a:gs pos="100000">
                    <a:srgbClr val="FFFFFF"/>
                  </a:gs>
                </a:gsLst>
                <a:lin ang="5400000" scaled="0"/>
              </a:gradFill>
            </a:endParaRPr>
          </a:p>
        </p:txBody>
      </p:sp>
      <p:sp>
        <p:nvSpPr>
          <p:cNvPr id="81" name="Rectangle 80"/>
          <p:cNvSpPr/>
          <p:nvPr/>
        </p:nvSpPr>
        <p:spPr bwMode="auto">
          <a:xfrm>
            <a:off x="2595311" y="4992475"/>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custom resources</a:t>
            </a:r>
            <a:endParaRPr lang="en-US" sz="2400" dirty="0" smtClean="0">
              <a:gradFill>
                <a:gsLst>
                  <a:gs pos="0">
                    <a:srgbClr val="FFFFFF"/>
                  </a:gs>
                  <a:gs pos="100000">
                    <a:srgbClr val="FFFFFF"/>
                  </a:gs>
                </a:gsLst>
                <a:lin ang="5400000" scaled="0"/>
              </a:gradFill>
            </a:endParaRPr>
          </a:p>
        </p:txBody>
      </p:sp>
      <p:sp>
        <p:nvSpPr>
          <p:cNvPr id="82" name="Rectangle 81"/>
          <p:cNvSpPr/>
          <p:nvPr/>
        </p:nvSpPr>
        <p:spPr bwMode="auto">
          <a:xfrm>
            <a:off x="2595311" y="5612547"/>
            <a:ext cx="3724835" cy="483537"/>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gradFill>
                  <a:gsLst>
                    <a:gs pos="0">
                      <a:srgbClr val="FFFFFF"/>
                    </a:gs>
                    <a:gs pos="100000">
                      <a:srgbClr val="FFFFFF"/>
                    </a:gs>
                  </a:gsLst>
                  <a:lin ang="5400000" scaled="0"/>
                </a:gradFill>
              </a:rPr>
              <a:t>libraries / helpers</a:t>
            </a:r>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00674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smtClean="0"/>
              <a:t>You are...</a:t>
            </a:r>
            <a:endParaRPr lang="en-US" dirty="0"/>
          </a:p>
        </p:txBody>
      </p:sp>
      <p:sp>
        <p:nvSpPr>
          <p:cNvPr id="33" name="Text Placeholder 32"/>
          <p:cNvSpPr>
            <a:spLocks noGrp="1"/>
          </p:cNvSpPr>
          <p:nvPr>
            <p:ph type="body" sz="quarter" idx="12"/>
          </p:nvPr>
        </p:nvSpPr>
        <p:spPr>
          <a:xfrm>
            <a:off x="650040" y="5268036"/>
            <a:ext cx="14898624" cy="2674961"/>
          </a:xfrm>
        </p:spPr>
        <p:txBody>
          <a:bodyPr/>
          <a:lstStyle/>
          <a:p>
            <a:endParaRPr lang="en-US"/>
          </a:p>
        </p:txBody>
      </p:sp>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Answer These...</a:t>
            </a:r>
            <a:endParaRPr lang="en-US" dirty="0"/>
          </a:p>
        </p:txBody>
      </p:sp>
      <p:sp>
        <p:nvSpPr>
          <p:cNvPr id="3" name="Subtitle 2"/>
          <p:cNvSpPr>
            <a:spLocks noGrp="1"/>
          </p:cNvSpPr>
          <p:nvPr>
            <p:ph type="subTitle" idx="1"/>
          </p:nvPr>
        </p:nvSpPr>
        <p:spPr/>
        <p:txBody>
          <a:bodyPr/>
          <a:lstStyle/>
          <a:p>
            <a:pPr marL="457200" indent="-457200">
              <a:buFont typeface="Wingdings" charset="2"/>
              <a:buChar char="ü"/>
            </a:pPr>
            <a:r>
              <a:rPr lang="en-US" dirty="0"/>
              <a:t>Why would I want to write tests? Doesn't Chef fail when there is a problem?</a:t>
            </a:r>
          </a:p>
          <a:p>
            <a:pPr marL="457200" indent="-457200">
              <a:buFont typeface="Wingdings" charset="2"/>
              <a:buChar char="q"/>
            </a:pPr>
            <a:endParaRPr lang="en-US" dirty="0"/>
          </a:p>
          <a:p>
            <a:pPr marL="457200" indent="-457200">
              <a:buFont typeface="Wingdings" charset="2"/>
              <a:buChar char="ü"/>
            </a:pPr>
            <a:r>
              <a:rPr lang="en-US" dirty="0"/>
              <a:t>What is the difference between an integration test and a unit test?</a:t>
            </a:r>
          </a:p>
          <a:p>
            <a:pPr marL="457200" indent="-457200">
              <a:buFont typeface="Wingdings" charset="2"/>
              <a:buChar char="q"/>
            </a:pPr>
            <a:endParaRPr lang="en-US" dirty="0"/>
          </a:p>
          <a:p>
            <a:pPr marL="457200" indent="-457200">
              <a:buFont typeface="Wingdings" charset="2"/>
              <a:buChar char="ü"/>
            </a:pPr>
            <a:r>
              <a:rPr lang="en-US" dirty="0"/>
              <a:t>Should I write unit tests or integration tests?</a:t>
            </a:r>
          </a:p>
        </p:txBody>
      </p:sp>
    </p:spTree>
    <p:extLst>
      <p:ext uri="{BB962C8B-B14F-4D97-AF65-F5344CB8AC3E}">
        <p14:creationId xmlns:p14="http://schemas.microsoft.com/office/powerpoint/2010/main" val="28628463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8" y="2539001"/>
            <a:ext cx="9099603" cy="4663151"/>
          </a:xfrm>
        </p:spPr>
        <p:txBody>
          <a:bodyPr/>
          <a:lstStyle/>
          <a:p>
            <a:pPr marL="457200" indent="-457200">
              <a:buFont typeface="Wingdings" charset="2"/>
              <a:buChar char="ü"/>
            </a:pPr>
            <a:r>
              <a:rPr lang="en-US" b="1" dirty="0" smtClean="0"/>
              <a:t>Tell me more about Test Driven Development (TDD)</a:t>
            </a:r>
          </a:p>
          <a:p>
            <a:pPr marL="457200" indent="-457200">
              <a:buFont typeface="Wingdings" charset="2"/>
              <a:buChar char="q"/>
            </a:pPr>
            <a:r>
              <a:rPr lang="en-US" b="1" dirty="0" smtClean="0"/>
              <a:t>Writing and Executing an Integration Test</a:t>
            </a:r>
          </a:p>
          <a:p>
            <a:pPr marL="457200" indent="-457200">
              <a:buFont typeface="Wingdings" charset="2"/>
              <a:buChar char="q"/>
            </a:pPr>
            <a:r>
              <a:rPr lang="en-US" b="1" dirty="0" smtClean="0"/>
              <a:t>Writing and Executing a Unit Test</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0637245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and Executing an Integration Test</a:t>
            </a:r>
            <a:endParaRPr lang="en-US" dirty="0"/>
          </a:p>
        </p:txBody>
      </p:sp>
      <p:sp>
        <p:nvSpPr>
          <p:cNvPr id="3" name="Text Placeholder 2"/>
          <p:cNvSpPr>
            <a:spLocks noGrp="1"/>
          </p:cNvSpPr>
          <p:nvPr>
            <p:ph type="body" sz="quarter" idx="12"/>
          </p:nvPr>
        </p:nvSpPr>
        <p:spPr/>
        <p:txBody>
          <a:bodyPr/>
          <a:lstStyle/>
          <a:p>
            <a:endParaRPr lang="en-US" dirty="0"/>
          </a:p>
        </p:txBody>
      </p:sp>
      <p:grpSp>
        <p:nvGrpSpPr>
          <p:cNvPr id="16" name="Group 15"/>
          <p:cNvGrpSpPr/>
          <p:nvPr/>
        </p:nvGrpSpPr>
        <p:grpSpPr>
          <a:xfrm>
            <a:off x="4467151" y="1201069"/>
            <a:ext cx="7321698" cy="6741862"/>
            <a:chOff x="4078992" y="770357"/>
            <a:chExt cx="7321698" cy="6741862"/>
          </a:xfrm>
        </p:grpSpPr>
        <p:pic>
          <p:nvPicPr>
            <p:cNvPr id="4"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992" y="2921007"/>
              <a:ext cx="2470721" cy="2470721"/>
            </a:xfrm>
            <a:prstGeom prst="rect">
              <a:avLst/>
            </a:prstGeo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white">
            <a:xfrm>
              <a:off x="4078992" y="6855901"/>
              <a:ext cx="2470721" cy="605965"/>
            </a:xfrm>
            <a:prstGeom prst="rect">
              <a:avLst/>
            </a:prstGeom>
          </p:spPr>
        </p:pic>
        <p:sp>
          <p:nvSpPr>
            <p:cNvPr id="6" name="Rounded Rectangle 5"/>
            <p:cNvSpPr/>
            <p:nvPr/>
          </p:nvSpPr>
          <p:spPr bwMode="auto">
            <a:xfrm>
              <a:off x="7836747" y="1639720"/>
              <a:ext cx="3563942" cy="59961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Install Chef</a:t>
              </a:r>
            </a:p>
          </p:txBody>
        </p:sp>
        <p:sp>
          <p:nvSpPr>
            <p:cNvPr id="7" name="Rounded Rectangle 6"/>
            <p:cNvSpPr/>
            <p:nvPr/>
          </p:nvSpPr>
          <p:spPr bwMode="auto">
            <a:xfrm>
              <a:off x="7836747" y="2509083"/>
              <a:ext cx="3563942"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Apply the Run List</a:t>
              </a:r>
            </a:p>
          </p:txBody>
        </p:sp>
        <p:sp>
          <p:nvSpPr>
            <p:cNvPr id="8" name="Rounded Rectangle 7"/>
            <p:cNvSpPr/>
            <p:nvPr/>
          </p:nvSpPr>
          <p:spPr bwMode="auto">
            <a:xfrm>
              <a:off x="8291114" y="3378446"/>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Build Node (</a:t>
              </a:r>
              <a:r>
                <a:rPr lang="en-US" sz="1800" b="1" dirty="0" err="1" smtClean="0">
                  <a:gradFill>
                    <a:gsLst>
                      <a:gs pos="0">
                        <a:srgbClr val="FFFFFF"/>
                      </a:gs>
                      <a:gs pos="100000">
                        <a:srgbClr val="FFFFFF"/>
                      </a:gs>
                    </a:gsLst>
                    <a:lin ang="5400000" scaled="0"/>
                  </a:gradFill>
                </a:rPr>
                <a:t>ohai</a:t>
              </a:r>
              <a:r>
                <a:rPr lang="en-US" sz="1800" b="1" dirty="0" smtClean="0">
                  <a:gradFill>
                    <a:gsLst>
                      <a:gs pos="0">
                        <a:srgbClr val="FFFFFF"/>
                      </a:gs>
                      <a:gs pos="100000">
                        <a:srgbClr val="FFFFFF"/>
                      </a:gs>
                    </a:gsLst>
                    <a:lin ang="5400000" scaled="0"/>
                  </a:gradFill>
                </a:rPr>
                <a:t>)</a:t>
              </a:r>
            </a:p>
          </p:txBody>
        </p:sp>
        <p:sp>
          <p:nvSpPr>
            <p:cNvPr id="9" name="Rounded Rectangle 8"/>
            <p:cNvSpPr/>
            <p:nvPr/>
          </p:nvSpPr>
          <p:spPr bwMode="auto">
            <a:xfrm>
              <a:off x="8291114" y="4247809"/>
              <a:ext cx="3109576"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Synchronize Cookbooks</a:t>
              </a:r>
            </a:p>
          </p:txBody>
        </p:sp>
        <p:sp>
          <p:nvSpPr>
            <p:cNvPr id="10" name="Rounded Rectangle 9"/>
            <p:cNvSpPr/>
            <p:nvPr/>
          </p:nvSpPr>
          <p:spPr bwMode="auto">
            <a:xfrm>
              <a:off x="8291114" y="5117172"/>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Build Resource Collection</a:t>
              </a:r>
            </a:p>
          </p:txBody>
        </p:sp>
        <p:sp>
          <p:nvSpPr>
            <p:cNvPr id="11" name="Rounded Rectangle 10"/>
            <p:cNvSpPr/>
            <p:nvPr/>
          </p:nvSpPr>
          <p:spPr bwMode="auto">
            <a:xfrm>
              <a:off x="8291114" y="5986535"/>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Converge</a:t>
              </a:r>
            </a:p>
          </p:txBody>
        </p:sp>
        <p:sp>
          <p:nvSpPr>
            <p:cNvPr id="12" name="Rounded Rectangle 11"/>
            <p:cNvSpPr/>
            <p:nvPr/>
          </p:nvSpPr>
          <p:spPr bwMode="auto">
            <a:xfrm>
              <a:off x="7836746" y="6855901"/>
              <a:ext cx="3563943" cy="599616"/>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Execute Tests</a:t>
              </a:r>
            </a:p>
          </p:txBody>
        </p:sp>
        <p:sp>
          <p:nvSpPr>
            <p:cNvPr id="13" name="Rounded Rectangle 12"/>
            <p:cNvSpPr/>
            <p:nvPr/>
          </p:nvSpPr>
          <p:spPr bwMode="auto">
            <a:xfrm>
              <a:off x="7789959" y="770357"/>
              <a:ext cx="3610730" cy="599616"/>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Create Test Instance</a:t>
              </a:r>
            </a:p>
          </p:txBody>
        </p:sp>
        <p:sp>
          <p:nvSpPr>
            <p:cNvPr id="14" name="Left Brace 13"/>
            <p:cNvSpPr/>
            <p:nvPr/>
          </p:nvSpPr>
          <p:spPr>
            <a:xfrm>
              <a:off x="6972034" y="6799199"/>
              <a:ext cx="442391" cy="713020"/>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Left Brace 14"/>
            <p:cNvSpPr/>
            <p:nvPr/>
          </p:nvSpPr>
          <p:spPr>
            <a:xfrm>
              <a:off x="6653834" y="770357"/>
              <a:ext cx="442391" cy="6741862"/>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45356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Writing and Executing an Integration Test</a:t>
            </a:r>
            <a:endParaRPr lang="en-US" dirty="0"/>
          </a:p>
        </p:txBody>
      </p:sp>
      <p:sp>
        <p:nvSpPr>
          <p:cNvPr id="3" name="Content Placeholder 2"/>
          <p:cNvSpPr>
            <a:spLocks noGrp="1"/>
          </p:cNvSpPr>
          <p:nvPr>
            <p:ph sz="quarter" idx="11"/>
          </p:nvPr>
        </p:nvSpPr>
        <p:spPr/>
        <p:txBody>
          <a:bodyPr/>
          <a:lstStyle/>
          <a:p>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Learn about Test Kitchen's configuration and command-line interface</a:t>
            </a:r>
          </a:p>
          <a:p>
            <a:pPr marL="342900" indent="-342900">
              <a:buFont typeface="Wingdings" charset="2"/>
              <a:buChar char="q"/>
            </a:pPr>
            <a:r>
              <a:rPr lang="en-US" dirty="0" smtClean="0"/>
              <a:t>Learn about the </a:t>
            </a:r>
            <a:r>
              <a:rPr lang="en-US" dirty="0" err="1" smtClean="0"/>
              <a:t>InSpec</a:t>
            </a:r>
            <a:r>
              <a:rPr lang="en-US" dirty="0" smtClean="0"/>
              <a:t> language</a:t>
            </a:r>
          </a:p>
          <a:p>
            <a:pPr marL="342900" indent="-342900">
              <a:buFont typeface="Wingdings" charset="2"/>
              <a:buChar char="q"/>
            </a:pPr>
            <a:r>
              <a:rPr lang="en-US" dirty="0"/>
              <a:t>Perform TDD with Test Kitchen and </a:t>
            </a:r>
            <a:r>
              <a:rPr lang="en-US" dirty="0" err="1"/>
              <a:t>InSpec</a:t>
            </a:r>
            <a:endParaRPr lang="en-US" dirty="0"/>
          </a:p>
        </p:txBody>
      </p:sp>
    </p:spTree>
    <p:extLst>
      <p:ext uri="{BB962C8B-B14F-4D97-AF65-F5344CB8AC3E}">
        <p14:creationId xmlns:p14="http://schemas.microsoft.com/office/powerpoint/2010/main" val="10124298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Configuration</a:t>
            </a:r>
            <a:endParaRPr lang="en-US" dirty="0"/>
          </a:p>
        </p:txBody>
      </p:sp>
      <p:sp>
        <p:nvSpPr>
          <p:cNvPr id="3" name="Subtitle 2"/>
          <p:cNvSpPr>
            <a:spLocks noGrp="1"/>
          </p:cNvSpPr>
          <p:nvPr>
            <p:ph type="subTitle" idx="1"/>
          </p:nvPr>
        </p:nvSpPr>
        <p:spPr>
          <a:xfrm>
            <a:off x="1671638" y="3271838"/>
            <a:ext cx="12319000" cy="3947109"/>
          </a:xfrm>
        </p:spPr>
        <p:txBody>
          <a:bodyPr/>
          <a:lstStyle/>
          <a:p>
            <a:r>
              <a:rPr lang="en-US" dirty="0" smtClean="0"/>
              <a:t>When </a:t>
            </a:r>
            <a:r>
              <a:rPr lang="en-US" b="1" dirty="0" smtClean="0">
                <a:latin typeface="Courier New" charset="0"/>
                <a:ea typeface="Courier New" charset="0"/>
                <a:cs typeface="Courier New" charset="0"/>
              </a:rPr>
              <a:t>chef</a:t>
            </a:r>
            <a:r>
              <a:rPr lang="en-US" dirty="0" smtClean="0"/>
              <a:t> generates a cookbook a default </a:t>
            </a:r>
            <a:r>
              <a:rPr lang="en-US" i="1" dirty="0" smtClean="0"/>
              <a:t>.</a:t>
            </a:r>
            <a:r>
              <a:rPr lang="en-US" i="1" dirty="0" err="1" smtClean="0"/>
              <a:t>kitchen.yml</a:t>
            </a:r>
            <a:r>
              <a:rPr lang="en-US" dirty="0" smtClean="0"/>
              <a:t> is created or it can be created with the command </a:t>
            </a:r>
            <a:r>
              <a:rPr lang="en-US" b="1" dirty="0" smtClean="0">
                <a:latin typeface="Courier New" charset="0"/>
                <a:ea typeface="Courier New" charset="0"/>
                <a:cs typeface="Courier New" charset="0"/>
              </a:rPr>
              <a:t>kitchen </a:t>
            </a:r>
            <a:r>
              <a:rPr lang="en-US" b="1" dirty="0" err="1" smtClean="0">
                <a:latin typeface="Courier New" charset="0"/>
                <a:ea typeface="Courier New" charset="0"/>
                <a:cs typeface="Courier New" charset="0"/>
              </a:rPr>
              <a:t>init</a:t>
            </a:r>
            <a:r>
              <a:rPr lang="en-US" b="1" dirty="0" err="1" smtClean="0">
                <a:ea typeface="Courier New" charset="0"/>
                <a:cs typeface="Courier New" charset="0"/>
              </a:rPr>
              <a:t>.</a:t>
            </a:r>
            <a:endParaRPr lang="en-US" b="1" dirty="0" smtClean="0">
              <a:ea typeface="Courier New" charset="0"/>
              <a:cs typeface="Courier New" charset="0"/>
            </a:endParaRPr>
          </a:p>
          <a:p>
            <a:endParaRPr lang="en-US" b="1" dirty="0" smtClean="0">
              <a:ea typeface="Courier New" charset="0"/>
              <a:cs typeface="Courier New" charset="0"/>
            </a:endParaRPr>
          </a:p>
          <a:p>
            <a:pPr algn="ctr"/>
            <a:r>
              <a:rPr lang="en-US" dirty="0">
                <a:hlinkClick r:id="rId3"/>
              </a:rPr>
              <a:t>http://</a:t>
            </a:r>
            <a:r>
              <a:rPr lang="en-US" dirty="0" smtClean="0">
                <a:hlinkClick r:id="rId3"/>
              </a:rPr>
              <a:t>kitchen.ci/docs/getting-started/kitchen-yml</a:t>
            </a:r>
            <a:endParaRPr lang="en-US" dirty="0" smtClean="0">
              <a:ea typeface="Courier New" charset="0"/>
              <a:cs typeface="Courier New" charset="0"/>
            </a:endParaRPr>
          </a:p>
          <a:p>
            <a:endParaRPr lang="en-US" dirty="0">
              <a:ea typeface="Courier New" charset="0"/>
              <a:cs typeface="Courier New" charset="0"/>
            </a:endParaRPr>
          </a:p>
          <a:p>
            <a:r>
              <a:rPr lang="en-US" dirty="0" smtClean="0">
                <a:ea typeface="Courier New" charset="0"/>
                <a:cs typeface="Courier New" charset="0"/>
              </a:rPr>
              <a:t>The configuration is stored in a file format called YAML.</a:t>
            </a:r>
          </a:p>
          <a:p>
            <a:endParaRPr lang="en-US" dirty="0" smtClean="0">
              <a:ea typeface="Courier New" charset="0"/>
              <a:cs typeface="Courier New" charset="0"/>
            </a:endParaRPr>
          </a:p>
          <a:p>
            <a:pPr algn="ctr"/>
            <a:r>
              <a:rPr lang="en-US" dirty="0">
                <a:ea typeface="Courier New" charset="0"/>
                <a:cs typeface="Courier New" charset="0"/>
                <a:hlinkClick r:id="rId4"/>
              </a:rPr>
              <a:t>http://</a:t>
            </a:r>
            <a:r>
              <a:rPr lang="en-US" dirty="0" err="1" smtClean="0">
                <a:ea typeface="Courier New" charset="0"/>
                <a:cs typeface="Courier New" charset="0"/>
                <a:hlinkClick r:id="rId4"/>
              </a:rPr>
              <a:t>yaml.org</a:t>
            </a:r>
            <a:endParaRPr lang="en-US" dirty="0">
              <a:ea typeface="Courier New" charset="0"/>
              <a:cs typeface="Courier New" charset="0"/>
            </a:endParaRPr>
          </a:p>
        </p:txBody>
      </p:sp>
    </p:spTree>
    <p:extLst>
      <p:ext uri="{BB962C8B-B14F-4D97-AF65-F5344CB8AC3E}">
        <p14:creationId xmlns:p14="http://schemas.microsoft.com/office/powerpoint/2010/main" val="5669880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 Kitchen's Configuration</a:t>
            </a:r>
            <a:endParaRPr lang="en-US" dirty="0"/>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Synchronize Cookbooks</a:t>
            </a:r>
          </a:p>
        </p:txBody>
      </p:sp>
      <p:sp>
        <p:nvSpPr>
          <p:cNvPr id="11" name="Rectangle 10"/>
          <p:cNvSpPr/>
          <p:nvPr/>
        </p:nvSpPr>
        <p:spPr bwMode="auto">
          <a:xfrm>
            <a:off x="2386940" y="1021278"/>
            <a:ext cx="4248320" cy="7148945"/>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421139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Test Kitchen's Configuration Makes it Versatile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300" y="1357833"/>
            <a:ext cx="10845800" cy="6057900"/>
          </a:xfrm>
          <a:prstGeom prst="rect">
            <a:avLst/>
          </a:prstGeom>
        </p:spPr>
      </p:pic>
      <p:grpSp>
        <p:nvGrpSpPr>
          <p:cNvPr id="6" name="Group 5"/>
          <p:cNvGrpSpPr/>
          <p:nvPr/>
        </p:nvGrpSpPr>
        <p:grpSpPr>
          <a:xfrm>
            <a:off x="7112031" y="7539335"/>
            <a:ext cx="1930337" cy="461665"/>
            <a:chOff x="5349177" y="8412652"/>
            <a:chExt cx="1930337" cy="461665"/>
          </a:xfrm>
        </p:grpSpPr>
        <p:sp>
          <p:nvSpPr>
            <p:cNvPr id="7" name="Rectangle 6"/>
            <p:cNvSpPr/>
            <p:nvPr/>
          </p:nvSpPr>
          <p:spPr>
            <a:xfrm>
              <a:off x="5810842" y="8412652"/>
              <a:ext cx="1468672" cy="461665"/>
            </a:xfrm>
            <a:prstGeom prst="rect">
              <a:avLst/>
            </a:prstGeom>
          </p:spPr>
          <p:txBody>
            <a:bodyPr wrap="none">
              <a:spAutoFit/>
            </a:bodyPr>
            <a:lstStyle/>
            <a:p>
              <a:r>
                <a:rPr lang="en-US" smtClean="0">
                  <a:solidFill>
                    <a:schemeClr val="accent4">
                      <a:lumMod val="75000"/>
                    </a:schemeClr>
                  </a:solidFill>
                </a:rPr>
                <a:t>kitchen.ci</a:t>
              </a:r>
              <a:endParaRPr lang="en-US" dirty="0">
                <a:solidFill>
                  <a:schemeClr val="accent4">
                    <a:lumMod val="75000"/>
                  </a:schemeClr>
                </a:solidFill>
              </a:endParaRPr>
            </a:p>
          </p:txBody>
        </p:sp>
        <p:pic>
          <p:nvPicPr>
            <p:cNvPr id="8" name="Picture 7" descr="referenc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9177" y="8412652"/>
              <a:ext cx="461665" cy="461665"/>
            </a:xfrm>
            <a:prstGeom prst="rect">
              <a:avLst/>
            </a:prstGeom>
          </p:spPr>
        </p:pic>
      </p:grpSp>
    </p:spTree>
    <p:extLst>
      <p:ext uri="{BB962C8B-B14F-4D97-AF65-F5344CB8AC3E}">
        <p14:creationId xmlns:p14="http://schemas.microsoft.com/office/powerpoint/2010/main" val="19241503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121104" y="3430128"/>
            <a:ext cx="706528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1105" y="4834665"/>
            <a:ext cx="706528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2" name="Rectangle 11"/>
          <p:cNvSpPr/>
          <p:nvPr/>
        </p:nvSpPr>
        <p:spPr bwMode="auto">
          <a:xfrm>
            <a:off x="8186392" y="4834664"/>
            <a:ext cx="7357240" cy="137363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r>
              <a:rPr lang="en-US" sz="2800" dirty="0">
                <a:solidFill>
                  <a:schemeClr val="tx1"/>
                </a:solidFill>
              </a:rPr>
              <a:t>The suites section defines a list of suites which define the run list and tests we want to execute.</a:t>
            </a:r>
          </a:p>
        </p:txBody>
      </p:sp>
      <p:sp>
        <p:nvSpPr>
          <p:cNvPr id="13" name="Rectangle 12"/>
          <p:cNvSpPr/>
          <p:nvPr/>
        </p:nvSpPr>
        <p:spPr bwMode="auto">
          <a:xfrm>
            <a:off x="8186392" y="3421141"/>
            <a:ext cx="7357240" cy="111523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t" anchorCtr="0" compatLnSpc="1">
            <a:prstTxWarp prst="textNoShape">
              <a:avLst/>
            </a:prstTxWarp>
          </a:bodyPr>
          <a:lstStyle/>
          <a:p>
            <a:pPr defTabSz="1218768"/>
            <a:r>
              <a:rPr lang="en-US" sz="2800" dirty="0" smtClean="0">
                <a:solidFill>
                  <a:schemeClr val="tx1"/>
                </a:solidFill>
              </a:rPr>
              <a:t>The list of platforms which you want to test against.</a:t>
            </a:r>
            <a:endParaRPr lang="en-US" sz="2800" dirty="0">
              <a:solidFill>
                <a:schemeClr val="tx1"/>
              </a:solidFill>
            </a:endParaRPr>
          </a:p>
        </p:txBody>
      </p:sp>
      <p:sp>
        <p:nvSpPr>
          <p:cNvPr id="2" name="Title 1"/>
          <p:cNvSpPr>
            <a:spLocks noGrp="1"/>
          </p:cNvSpPr>
          <p:nvPr>
            <p:ph type="title"/>
          </p:nvPr>
        </p:nvSpPr>
        <p:spPr/>
        <p:txBody>
          <a:bodyPr/>
          <a:lstStyle/>
          <a:p>
            <a:r>
              <a:rPr lang="en-US" dirty="0" smtClean="0"/>
              <a:t>Kitchen Platforms and Test Suites</a:t>
            </a:r>
            <a:endParaRPr lang="en-US" dirty="0"/>
          </a:p>
        </p:txBody>
      </p:sp>
      <p:sp>
        <p:nvSpPr>
          <p:cNvPr id="3" name="Content Placeholder 2"/>
          <p:cNvSpPr>
            <a:spLocks noGrp="1"/>
          </p:cNvSpPr>
          <p:nvPr>
            <p:ph sz="quarter" idx="10"/>
          </p:nvPr>
        </p:nvSpPr>
        <p:spPr>
          <a:xfrm>
            <a:off x="1121105" y="2113747"/>
            <a:ext cx="7065288" cy="5951611"/>
          </a:xfrm>
        </p:spPr>
        <p:txBody>
          <a:bodyPr>
            <a:noAutofit/>
          </a:bodyPr>
          <a:lstStyle/>
          <a:p>
            <a:r>
              <a:rPr lang="en-US" sz="2400" b="1" dirty="0" smtClean="0"/>
              <a:t>...</a:t>
            </a:r>
          </a:p>
          <a:p>
            <a:endParaRPr lang="en-US" sz="2400" b="1" dirty="0" smtClean="0"/>
          </a:p>
          <a:p>
            <a:r>
              <a:rPr lang="en-US" sz="2400" b="1" dirty="0" smtClean="0"/>
              <a:t>platforms:</a:t>
            </a:r>
          </a:p>
          <a:p>
            <a:r>
              <a:rPr lang="en-US" sz="2400" b="1" dirty="0"/>
              <a:t> </a:t>
            </a:r>
            <a:r>
              <a:rPr lang="en-US" sz="2400" b="1" dirty="0" smtClean="0"/>
              <a:t> - name: centos-6.7</a:t>
            </a:r>
          </a:p>
          <a:p>
            <a:endParaRPr lang="en-US" sz="2400" b="1" dirty="0"/>
          </a:p>
          <a:p>
            <a:r>
              <a:rPr lang="en-US" sz="2400" b="1" dirty="0" smtClean="0"/>
              <a:t>suites:</a:t>
            </a:r>
          </a:p>
          <a:p>
            <a:r>
              <a:rPr lang="en-US" sz="2400" b="1" dirty="0" smtClean="0"/>
              <a:t>  - name: default</a:t>
            </a:r>
          </a:p>
          <a:p>
            <a:r>
              <a:rPr lang="en-US" sz="2400" b="1" dirty="0" smtClean="0"/>
              <a:t>    </a:t>
            </a:r>
            <a:r>
              <a:rPr lang="en-US" sz="2400" b="1" dirty="0" err="1" smtClean="0"/>
              <a:t>run_list</a:t>
            </a:r>
            <a:r>
              <a:rPr lang="en-US" sz="2400" b="1" dirty="0" smtClean="0"/>
              <a:t>:</a:t>
            </a:r>
          </a:p>
          <a:p>
            <a:r>
              <a:rPr lang="en-US" sz="2400" b="1" dirty="0" smtClean="0"/>
              <a:t>      - recipe[users::default]</a:t>
            </a:r>
          </a:p>
          <a:p>
            <a:r>
              <a:rPr lang="en-US" sz="2400" b="1" dirty="0" smtClean="0"/>
              <a:t>    verifier:</a:t>
            </a:r>
          </a:p>
          <a:p>
            <a:r>
              <a:rPr lang="en-US" sz="2400" b="1" dirty="0" smtClean="0"/>
              <a:t>      </a:t>
            </a:r>
            <a:r>
              <a:rPr lang="en-US" sz="2400" b="1" dirty="0" err="1" smtClean="0"/>
              <a:t>inspec_tests</a:t>
            </a:r>
            <a:r>
              <a:rPr lang="en-US" sz="2400" b="1" dirty="0" smtClean="0"/>
              <a:t>:</a:t>
            </a:r>
          </a:p>
          <a:p>
            <a:r>
              <a:rPr lang="en-US" sz="2400" b="1" dirty="0" smtClean="0"/>
              <a:t>        - test/smoke/default</a:t>
            </a:r>
          </a:p>
          <a:p>
            <a:r>
              <a:rPr lang="en-US" sz="2400" b="1" dirty="0" smtClean="0"/>
              <a:t>    attributes:</a:t>
            </a:r>
            <a:endParaRPr lang="en-US" sz="2400" b="1"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smtClean="0"/>
              <a:t>cookbooks/users/.</a:t>
            </a:r>
            <a:r>
              <a:rPr lang="en-US" sz="3733" dirty="0" err="1"/>
              <a:t>kitchen.yml</a:t>
            </a:r>
            <a:endParaRPr lang="en-US" sz="3733" dirty="0"/>
          </a:p>
        </p:txBody>
      </p:sp>
    </p:spTree>
    <p:extLst>
      <p:ext uri="{BB962C8B-B14F-4D97-AF65-F5344CB8AC3E}">
        <p14:creationId xmlns:p14="http://schemas.microsoft.com/office/powerpoint/2010/main" val="12737093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Your Test Matrix</a:t>
            </a:r>
            <a:endParaRPr lang="en-US" dirty="0"/>
          </a:p>
        </p:txBody>
      </p:sp>
      <p:sp>
        <p:nvSpPr>
          <p:cNvPr id="3" name="Subtitle 2"/>
          <p:cNvSpPr>
            <a:spLocks noGrp="1"/>
          </p:cNvSpPr>
          <p:nvPr>
            <p:ph type="subTitle" idx="1"/>
          </p:nvPr>
        </p:nvSpPr>
        <p:spPr/>
        <p:txBody>
          <a:bodyPr/>
          <a:lstStyle/>
          <a:p>
            <a:r>
              <a:rPr lang="en-US" dirty="0"/>
              <a:t>Kitchen defines a list of instances, or test matrix, based on the </a:t>
            </a:r>
            <a:r>
              <a:rPr lang="en-US" b="1" dirty="0"/>
              <a:t>platforms</a:t>
            </a:r>
            <a:r>
              <a:rPr lang="en-US" dirty="0"/>
              <a:t> multiplied by the </a:t>
            </a:r>
            <a:r>
              <a:rPr lang="en-US" b="1" dirty="0"/>
              <a:t>suites</a:t>
            </a:r>
            <a:r>
              <a:rPr lang="en-US" dirty="0"/>
              <a:t>.</a:t>
            </a:r>
          </a:p>
          <a:p>
            <a:endParaRPr lang="en-US" dirty="0"/>
          </a:p>
          <a:p>
            <a:pPr algn="ctr"/>
            <a:r>
              <a:rPr lang="en-US" dirty="0">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Running </a:t>
            </a:r>
            <a:r>
              <a:rPr lang="en-US" b="1" dirty="0">
                <a:latin typeface="Courier New" charset="0"/>
                <a:ea typeface="Courier New" charset="0"/>
                <a:cs typeface="Courier New" charset="0"/>
              </a:rPr>
              <a:t>kitchen list</a:t>
            </a:r>
            <a:r>
              <a:rPr lang="en-US" dirty="0">
                <a:cs typeface="Courier New" panose="02070309020205020404" pitchFamily="49" charset="0"/>
              </a:rPr>
              <a:t> will show that matrix</a:t>
            </a:r>
            <a:r>
              <a:rPr lang="en-US" dirty="0" smtClean="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2035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Instance           Driver  </a:t>
            </a:r>
            <a:r>
              <a:rPr lang="en-US" sz="2400" b="1" dirty="0" err="1"/>
              <a:t>Provisioner</a:t>
            </a:r>
            <a:r>
              <a:rPr lang="en-US" sz="2400" b="1" dirty="0"/>
              <a:t>  Verifier  Transport  Last Action</a:t>
            </a:r>
          </a:p>
          <a:p>
            <a:r>
              <a:rPr lang="en-US" sz="2400" b="1" dirty="0"/>
              <a:t>default-centos-67  </a:t>
            </a:r>
            <a:r>
              <a:rPr lang="en-US" sz="2400" b="1" dirty="0" smtClean="0"/>
              <a:t>Vagrant </a:t>
            </a:r>
            <a:r>
              <a:rPr lang="en-US" sz="2400" b="1" dirty="0" err="1" smtClean="0"/>
              <a:t>ChefZero</a:t>
            </a:r>
            <a:r>
              <a:rPr lang="en-US" sz="2400" b="1" dirty="0" smtClean="0"/>
              <a:t>     </a:t>
            </a:r>
            <a:r>
              <a:rPr lang="en-US" sz="2400" b="1" dirty="0" err="1"/>
              <a:t>InSpec</a:t>
            </a:r>
            <a:r>
              <a:rPr lang="en-US" sz="2400" b="1" dirty="0"/>
              <a:t>    </a:t>
            </a:r>
            <a:r>
              <a:rPr lang="en-US" sz="2400" b="1" dirty="0" err="1"/>
              <a:t>Ssh</a:t>
            </a:r>
            <a:r>
              <a:rPr lang="en-US" sz="2400" b="1" dirty="0"/>
              <a:t>        &lt;Not Created&gt;</a:t>
            </a:r>
          </a:p>
          <a:p>
            <a:endParaRPr lang="en-US" sz="2400" b="1" dirty="0"/>
          </a:p>
        </p:txBody>
      </p:sp>
      <p:sp>
        <p:nvSpPr>
          <p:cNvPr id="3" name="Text Placeholder 2"/>
          <p:cNvSpPr>
            <a:spLocks noGrp="1"/>
          </p:cNvSpPr>
          <p:nvPr>
            <p:ph type="body" sz="quarter" idx="11"/>
          </p:nvPr>
        </p:nvSpPr>
        <p:spPr/>
        <p:txBody>
          <a:bodyPr/>
          <a:lstStyle/>
          <a:p>
            <a:r>
              <a:rPr lang="en-US" dirty="0" smtClean="0"/>
              <a:t>$ kitchen list</a:t>
            </a:r>
            <a:endParaRPr lang="en-US" dirty="0"/>
          </a:p>
        </p:txBody>
      </p:sp>
      <p:sp>
        <p:nvSpPr>
          <p:cNvPr id="4" name="Content Placeholder 3"/>
          <p:cNvSpPr>
            <a:spLocks noGrp="1"/>
          </p:cNvSpPr>
          <p:nvPr>
            <p:ph sz="quarter" idx="12"/>
          </p:nvPr>
        </p:nvSpPr>
        <p:spPr>
          <a:xfrm>
            <a:off x="1122782" y="2776959"/>
            <a:ext cx="14420850" cy="557213"/>
          </a:xfrm>
        </p:spPr>
        <p:txBody>
          <a:bodyPr/>
          <a:lstStyle/>
          <a:p>
            <a:endParaRPr lang="en-US"/>
          </a:p>
        </p:txBody>
      </p:sp>
      <p:sp>
        <p:nvSpPr>
          <p:cNvPr id="5" name="Title 4"/>
          <p:cNvSpPr>
            <a:spLocks noGrp="1"/>
          </p:cNvSpPr>
          <p:nvPr>
            <p:ph type="title"/>
          </p:nvPr>
        </p:nvSpPr>
        <p:spPr/>
        <p:txBody>
          <a:bodyPr/>
          <a:lstStyle/>
          <a:p>
            <a:r>
              <a:rPr lang="en-US" dirty="0" smtClean="0"/>
              <a:t>View the Test Matrix for Test Kitchen</a:t>
            </a:r>
            <a:endParaRPr lang="en-US" dirty="0"/>
          </a:p>
        </p:txBody>
      </p:sp>
    </p:spTree>
    <p:extLst>
      <p:ext uri="{BB962C8B-B14F-4D97-AF65-F5344CB8AC3E}">
        <p14:creationId xmlns:p14="http://schemas.microsoft.com/office/powerpoint/2010/main" val="18324720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smtClean="0"/>
              <a:t>You are...</a:t>
            </a:r>
            <a:endParaRPr lang="en-US" dirty="0"/>
          </a:p>
        </p:txBody>
      </p:sp>
      <p:sp>
        <p:nvSpPr>
          <p:cNvPr id="33" name="Text Placeholder 32"/>
          <p:cNvSpPr>
            <a:spLocks noGrp="1"/>
          </p:cNvSpPr>
          <p:nvPr>
            <p:ph type="body" sz="quarter" idx="12"/>
          </p:nvPr>
        </p:nvSpPr>
        <p:spPr>
          <a:xfrm>
            <a:off x="650040" y="5268036"/>
            <a:ext cx="14898624" cy="2674961"/>
          </a:xfrm>
        </p:spPr>
        <p:txBody>
          <a:bodyPr/>
          <a:lstStyle/>
          <a:p>
            <a:endParaRPr lang="en-US"/>
          </a:p>
        </p:txBody>
      </p:sp>
      <p:sp>
        <p:nvSpPr>
          <p:cNvPr id="4" name="TextBox 3"/>
          <p:cNvSpPr txBox="1"/>
          <p:nvPr/>
        </p:nvSpPr>
        <p:spPr bwMode="white">
          <a:xfrm>
            <a:off x="4039452" y="4153220"/>
            <a:ext cx="7669947" cy="751905"/>
          </a:xfrm>
          <a:prstGeom prst="rect">
            <a:avLst/>
          </a:prstGeom>
        </p:spPr>
        <p:txBody>
          <a:bodyPr vert="horz" wrap="square" lIns="91440" tIns="91440" rIns="91440" bIns="91440" rtlCol="0">
            <a:normAutofit fontScale="92500"/>
          </a:bodyPr>
          <a:lstStyle/>
          <a:p>
            <a:r>
              <a:rPr lang="en-US" sz="3600" i="1" dirty="0" smtClean="0">
                <a:latin typeface="+mj-lt"/>
              </a:rPr>
              <a:t>interested in learning more about Chef</a:t>
            </a:r>
          </a:p>
        </p:txBody>
      </p:sp>
    </p:spTree>
    <p:extLst>
      <p:ext uri="{BB962C8B-B14F-4D97-AF65-F5344CB8AC3E}">
        <p14:creationId xmlns:p14="http://schemas.microsoft.com/office/powerpoint/2010/main" val="2909286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135028" y="7173604"/>
            <a:ext cx="705136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Rectangle 12"/>
          <p:cNvSpPr/>
          <p:nvPr/>
        </p:nvSpPr>
        <p:spPr bwMode="auto">
          <a:xfrm>
            <a:off x="8186393" y="7173605"/>
            <a:ext cx="7329392" cy="57276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t" anchorCtr="0" compatLnSpc="1">
            <a:prstTxWarp prst="textNoShape">
              <a:avLst/>
            </a:prstTxWarp>
          </a:bodyPr>
          <a:lstStyle/>
          <a:p>
            <a:pPr defTabSz="1218768"/>
            <a:r>
              <a:rPr lang="en-US" sz="2800" dirty="0" smtClean="0">
                <a:solidFill>
                  <a:schemeClr val="tx1"/>
                </a:solidFill>
              </a:rPr>
              <a:t>The location which to find the </a:t>
            </a:r>
            <a:r>
              <a:rPr lang="en-US" sz="2800" dirty="0" err="1" smtClean="0">
                <a:solidFill>
                  <a:schemeClr val="tx1"/>
                </a:solidFill>
              </a:rPr>
              <a:t>InSpec</a:t>
            </a:r>
            <a:r>
              <a:rPr lang="en-US" sz="2800" dirty="0" smtClean="0">
                <a:solidFill>
                  <a:schemeClr val="tx1"/>
                </a:solidFill>
              </a:rPr>
              <a:t> tests.</a:t>
            </a:r>
            <a:endParaRPr lang="en-US" sz="2800" dirty="0">
              <a:solidFill>
                <a:schemeClr val="tx1"/>
              </a:solidFill>
            </a:endParaRPr>
          </a:p>
        </p:txBody>
      </p:sp>
      <p:sp>
        <p:nvSpPr>
          <p:cNvPr id="2" name="Title 1"/>
          <p:cNvSpPr>
            <a:spLocks noGrp="1"/>
          </p:cNvSpPr>
          <p:nvPr>
            <p:ph type="title"/>
          </p:nvPr>
        </p:nvSpPr>
        <p:spPr/>
        <p:txBody>
          <a:bodyPr/>
          <a:lstStyle/>
          <a:p>
            <a:r>
              <a:rPr lang="en-US" dirty="0" smtClean="0"/>
              <a:t>Where Are the Tests Stored</a:t>
            </a:r>
            <a:endParaRPr lang="en-US" dirty="0"/>
          </a:p>
        </p:txBody>
      </p:sp>
      <p:sp>
        <p:nvSpPr>
          <p:cNvPr id="3" name="Content Placeholder 2"/>
          <p:cNvSpPr>
            <a:spLocks noGrp="1"/>
          </p:cNvSpPr>
          <p:nvPr>
            <p:ph sz="quarter" idx="10"/>
          </p:nvPr>
        </p:nvSpPr>
        <p:spPr>
          <a:xfrm>
            <a:off x="1121105" y="2113747"/>
            <a:ext cx="7065288" cy="5951611"/>
          </a:xfrm>
        </p:spPr>
        <p:txBody>
          <a:bodyPr>
            <a:noAutofit/>
          </a:bodyPr>
          <a:lstStyle/>
          <a:p>
            <a:r>
              <a:rPr lang="en-US" sz="2400" b="1" dirty="0" smtClean="0"/>
              <a:t>...</a:t>
            </a:r>
          </a:p>
          <a:p>
            <a:endParaRPr lang="en-US" sz="2400" b="1" dirty="0" smtClean="0"/>
          </a:p>
          <a:p>
            <a:r>
              <a:rPr lang="en-US" sz="2400" b="1" dirty="0" smtClean="0"/>
              <a:t>platforms:</a:t>
            </a:r>
          </a:p>
          <a:p>
            <a:r>
              <a:rPr lang="en-US" sz="2400" b="1" dirty="0"/>
              <a:t> </a:t>
            </a:r>
            <a:r>
              <a:rPr lang="en-US" sz="2400" b="1" dirty="0" smtClean="0"/>
              <a:t> - name: centos-6.7</a:t>
            </a:r>
          </a:p>
          <a:p>
            <a:endParaRPr lang="en-US" sz="2400" b="1" dirty="0"/>
          </a:p>
          <a:p>
            <a:r>
              <a:rPr lang="en-US" sz="2400" b="1" dirty="0" smtClean="0"/>
              <a:t>suites:</a:t>
            </a:r>
          </a:p>
          <a:p>
            <a:r>
              <a:rPr lang="en-US" sz="2400" b="1" dirty="0" smtClean="0"/>
              <a:t>  - name: default</a:t>
            </a:r>
          </a:p>
          <a:p>
            <a:r>
              <a:rPr lang="en-US" sz="2400" b="1" dirty="0" smtClean="0"/>
              <a:t>    </a:t>
            </a:r>
            <a:r>
              <a:rPr lang="en-US" sz="2400" b="1" dirty="0" err="1" smtClean="0"/>
              <a:t>run_list</a:t>
            </a:r>
            <a:r>
              <a:rPr lang="en-US" sz="2400" b="1" dirty="0" smtClean="0"/>
              <a:t>:</a:t>
            </a:r>
          </a:p>
          <a:p>
            <a:r>
              <a:rPr lang="en-US" sz="2400" b="1" dirty="0" smtClean="0"/>
              <a:t>      - recipe[users::default]</a:t>
            </a:r>
          </a:p>
          <a:p>
            <a:r>
              <a:rPr lang="en-US" sz="2400" b="1" dirty="0" smtClean="0"/>
              <a:t>    verifier:</a:t>
            </a:r>
          </a:p>
          <a:p>
            <a:r>
              <a:rPr lang="en-US" sz="2400" b="1" dirty="0" smtClean="0"/>
              <a:t>      </a:t>
            </a:r>
            <a:r>
              <a:rPr lang="en-US" sz="2400" b="1" dirty="0" err="1" smtClean="0"/>
              <a:t>inspec_tests</a:t>
            </a:r>
            <a:r>
              <a:rPr lang="en-US" sz="2400" b="1" dirty="0" smtClean="0"/>
              <a:t>:</a:t>
            </a:r>
          </a:p>
          <a:p>
            <a:r>
              <a:rPr lang="en-US" sz="2400" b="1" dirty="0" smtClean="0"/>
              <a:t>        - test/smoke/default</a:t>
            </a:r>
          </a:p>
          <a:p>
            <a:r>
              <a:rPr lang="en-US" sz="2400" b="1" dirty="0" smtClean="0"/>
              <a:t>    attributes:</a:t>
            </a:r>
            <a:endParaRPr lang="en-US" sz="2400" b="1"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smtClean="0"/>
              <a:t>cookbooks/users/.</a:t>
            </a:r>
            <a:r>
              <a:rPr lang="en-US" sz="3733" dirty="0" err="1"/>
              <a:t>kitchen.yml</a:t>
            </a:r>
            <a:endParaRPr lang="en-US" sz="3733" dirty="0"/>
          </a:p>
        </p:txBody>
      </p:sp>
    </p:spTree>
    <p:extLst>
      <p:ext uri="{BB962C8B-B14F-4D97-AF65-F5344CB8AC3E}">
        <p14:creationId xmlns:p14="http://schemas.microsoft.com/office/powerpoint/2010/main" val="12507022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 Kitchen's Commands</a:t>
            </a:r>
            <a:endParaRPr lang="en-US" dirty="0"/>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Synchronize Cookbooks</a:t>
            </a:r>
          </a:p>
        </p:txBody>
      </p:sp>
      <p:sp>
        <p:nvSpPr>
          <p:cNvPr id="12" name="Rectangle 11"/>
          <p:cNvSpPr/>
          <p:nvPr/>
        </p:nvSpPr>
        <p:spPr bwMode="auto">
          <a:xfrm>
            <a:off x="9665042" y="985242"/>
            <a:ext cx="4248320" cy="7148945"/>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740699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(v1.11.1</a:t>
            </a:r>
            <a:r>
              <a:rPr lang="en-US" dirty="0" smtClean="0"/>
              <a:t>)</a:t>
            </a:r>
          </a:p>
          <a:p>
            <a:r>
              <a:rPr lang="en-US" dirty="0"/>
              <a:t>-----&gt; Creating &lt;default-centos-67&gt;...</a:t>
            </a:r>
          </a:p>
          <a:p>
            <a:r>
              <a:rPr lang="en-US" dirty="0"/>
              <a:t>       Sending build context to </a:t>
            </a:r>
            <a:r>
              <a:rPr lang="en-US" dirty="0" err="1"/>
              <a:t>Docker</a:t>
            </a:r>
            <a:r>
              <a:rPr lang="en-US" dirty="0"/>
              <a:t> daemon   193 </a:t>
            </a:r>
            <a:r>
              <a:rPr lang="en-US" dirty="0" err="1"/>
              <a:t>kB</a:t>
            </a:r>
            <a:endParaRPr lang="en-US" dirty="0"/>
          </a:p>
          <a:p>
            <a:r>
              <a:rPr lang="en-US" dirty="0"/>
              <a:t>       Sending build context to </a:t>
            </a:r>
            <a:r>
              <a:rPr lang="en-US" dirty="0" err="1"/>
              <a:t>Docker</a:t>
            </a:r>
            <a:r>
              <a:rPr lang="en-US" dirty="0"/>
              <a:t> daemon</a:t>
            </a:r>
          </a:p>
          <a:p>
            <a:r>
              <a:rPr lang="en-US" dirty="0"/>
              <a:t>       Step 0 : FROM centos:centos6</a:t>
            </a:r>
          </a:p>
          <a:p>
            <a:r>
              <a:rPr lang="en-US" dirty="0"/>
              <a:t>       centos6: Pulling from centos</a:t>
            </a:r>
          </a:p>
          <a:p>
            <a:r>
              <a:rPr lang="en-US" dirty="0"/>
              <a:t>       3690474eb5b4: Pulling </a:t>
            </a:r>
            <a:r>
              <a:rPr lang="en-US" dirty="0" err="1"/>
              <a:t>fs</a:t>
            </a:r>
            <a:r>
              <a:rPr lang="en-US" dirty="0"/>
              <a:t> layer</a:t>
            </a:r>
          </a:p>
          <a:p>
            <a:r>
              <a:rPr lang="en-US" dirty="0"/>
              <a:t>       c12ea02d7eb2: Pulling </a:t>
            </a:r>
            <a:r>
              <a:rPr lang="en-US" dirty="0" err="1"/>
              <a:t>fs</a:t>
            </a:r>
            <a:r>
              <a:rPr lang="en-US" dirty="0"/>
              <a:t> </a:t>
            </a:r>
            <a:r>
              <a:rPr lang="en-US" dirty="0" smtClean="0"/>
              <a:t>layer</a:t>
            </a:r>
          </a:p>
          <a:p>
            <a:r>
              <a:rPr lang="en-US" dirty="0" smtClean="0"/>
              <a:t>       334af8693ca8</a:t>
            </a:r>
            <a:r>
              <a:rPr lang="en-US" dirty="0"/>
              <a:t>: Verifying Checksum</a:t>
            </a:r>
          </a:p>
          <a:p>
            <a:r>
              <a:rPr lang="en-US" dirty="0"/>
              <a:t>       334af8693ca8: Download complete</a:t>
            </a:r>
          </a:p>
          <a:p>
            <a:r>
              <a:rPr lang="en-US" dirty="0"/>
              <a:t>       273a1eca2d3a: Verifying </a:t>
            </a:r>
            <a:r>
              <a:rPr lang="en-US" dirty="0" smtClean="0"/>
              <a:t>Checksum</a:t>
            </a:r>
            <a:endParaRPr lang="en-US" dirty="0"/>
          </a:p>
        </p:txBody>
      </p:sp>
      <p:sp>
        <p:nvSpPr>
          <p:cNvPr id="3" name="Text Placeholder 2"/>
          <p:cNvSpPr>
            <a:spLocks noGrp="1"/>
          </p:cNvSpPr>
          <p:nvPr>
            <p:ph type="body" sz="quarter" idx="11"/>
          </p:nvPr>
        </p:nvSpPr>
        <p:spPr/>
        <p:txBody>
          <a:bodyPr/>
          <a:lstStyle/>
          <a:p>
            <a:r>
              <a:rPr lang="en-US" dirty="0"/>
              <a:t>$</a:t>
            </a:r>
            <a:r>
              <a:rPr lang="en-US" dirty="0" smtClean="0"/>
              <a:t> kitchen create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Create the Test Instance</a:t>
            </a:r>
            <a:endParaRPr lang="en-US" dirty="0"/>
          </a:p>
        </p:txBody>
      </p:sp>
    </p:spTree>
    <p:extLst>
      <p:ext uri="{BB962C8B-B14F-4D97-AF65-F5344CB8AC3E}">
        <p14:creationId xmlns:p14="http://schemas.microsoft.com/office/powerpoint/2010/main" val="4217101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a:t>
            </a:r>
            <a:r>
              <a:rPr lang="en-US" dirty="0" smtClean="0"/>
              <a:t>v1.11.1)</a:t>
            </a:r>
            <a:endParaRPr lang="en-US" dirty="0"/>
          </a:p>
          <a:p>
            <a:r>
              <a:rPr lang="en-US" dirty="0"/>
              <a:t>-----&gt; Converging &lt;default-centos-67&gt;...</a:t>
            </a:r>
          </a:p>
          <a:p>
            <a:r>
              <a:rPr lang="en-US" dirty="0"/>
              <a:t>$$$$$$ Running legacy converge for '</a:t>
            </a:r>
            <a:r>
              <a:rPr lang="en-US" dirty="0" err="1"/>
              <a:t>Docker</a:t>
            </a:r>
            <a:r>
              <a:rPr lang="en-US" dirty="0"/>
              <a:t>' Driver</a:t>
            </a:r>
          </a:p>
          <a:p>
            <a:r>
              <a:rPr lang="en-US" dirty="0" smtClean="0"/>
              <a:t>       ...</a:t>
            </a:r>
          </a:p>
          <a:p>
            <a:r>
              <a:rPr lang="en-US" dirty="0" smtClean="0"/>
              <a:t>-</a:t>
            </a:r>
            <a:r>
              <a:rPr lang="en-US" dirty="0"/>
              <a:t>----&gt; Installing Chef Omnibus (install only if missing</a:t>
            </a:r>
            <a:r>
              <a:rPr lang="en-US" dirty="0" smtClean="0"/>
              <a:t>)</a:t>
            </a:r>
          </a:p>
          <a:p>
            <a:r>
              <a:rPr lang="en-US" dirty="0" smtClean="0"/>
              <a:t>       Downloading </a:t>
            </a:r>
            <a:r>
              <a:rPr lang="en-US" dirty="0"/>
              <a:t>https://</a:t>
            </a:r>
            <a:r>
              <a:rPr lang="en-US" dirty="0" err="1"/>
              <a:t>www.chef.io</a:t>
            </a:r>
            <a:r>
              <a:rPr lang="en-US" dirty="0"/>
              <a:t>/chef/</a:t>
            </a:r>
            <a:r>
              <a:rPr lang="en-US" dirty="0" err="1"/>
              <a:t>install.sh</a:t>
            </a:r>
            <a:r>
              <a:rPr lang="en-US" dirty="0"/>
              <a:t> to </a:t>
            </a:r>
            <a:r>
              <a:rPr lang="en-US" dirty="0" smtClean="0"/>
              <a:t>file...</a:t>
            </a:r>
            <a:endParaRPr lang="en-US" dirty="0"/>
          </a:p>
          <a:p>
            <a:r>
              <a:rPr lang="en-US" dirty="0" smtClean="0"/>
              <a:t>       </a:t>
            </a:r>
            <a:r>
              <a:rPr lang="en-US" dirty="0"/>
              <a:t>resolving cookbooks for run list: ["</a:t>
            </a:r>
            <a:r>
              <a:rPr lang="en-US" dirty="0" err="1"/>
              <a:t>httpd</a:t>
            </a:r>
            <a:r>
              <a:rPr lang="en-US" dirty="0"/>
              <a:t>::default"</a:t>
            </a:r>
            <a:r>
              <a:rPr lang="en-US" dirty="0" smtClean="0"/>
              <a:t>] </a:t>
            </a:r>
          </a:p>
          <a:p>
            <a:r>
              <a:rPr lang="en-US" dirty="0" smtClean="0"/>
              <a:t>       ...     </a:t>
            </a:r>
          </a:p>
          <a:p>
            <a:r>
              <a:rPr lang="en-US" dirty="0" smtClean="0"/>
              <a:t>       Finished </a:t>
            </a:r>
            <a:r>
              <a:rPr lang="en-US" dirty="0"/>
              <a:t>converging &lt;default-centos-67&gt; (0m27.64s).</a:t>
            </a:r>
          </a:p>
          <a:p>
            <a:r>
              <a:rPr lang="en-US" dirty="0"/>
              <a:t>-----&gt; Kitchen is finished. (0m28.58s)</a:t>
            </a:r>
          </a:p>
        </p:txBody>
      </p:sp>
      <p:sp>
        <p:nvSpPr>
          <p:cNvPr id="3" name="Text Placeholder 2"/>
          <p:cNvSpPr>
            <a:spLocks noGrp="1"/>
          </p:cNvSpPr>
          <p:nvPr>
            <p:ph type="body" sz="quarter" idx="11"/>
          </p:nvPr>
        </p:nvSpPr>
        <p:spPr/>
        <p:txBody>
          <a:bodyPr/>
          <a:lstStyle/>
          <a:p>
            <a:r>
              <a:rPr lang="en-US" dirty="0"/>
              <a:t>$</a:t>
            </a:r>
            <a:r>
              <a:rPr lang="en-US" dirty="0" smtClean="0"/>
              <a:t> kitchen converge</a:t>
            </a:r>
            <a:endParaRPr lang="en-US" dirty="0"/>
          </a:p>
        </p:txBody>
      </p:sp>
      <p:sp>
        <p:nvSpPr>
          <p:cNvPr id="4" name="Content Placeholder 3"/>
          <p:cNvSpPr>
            <a:spLocks noGrp="1"/>
          </p:cNvSpPr>
          <p:nvPr>
            <p:ph sz="quarter" idx="12"/>
          </p:nvPr>
        </p:nvSpPr>
        <p:spPr>
          <a:xfrm>
            <a:off x="1127883" y="2849721"/>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Converge the Virtual Instance</a:t>
            </a:r>
            <a:endParaRPr lang="en-US" dirty="0"/>
          </a:p>
        </p:txBody>
      </p:sp>
      <p:sp>
        <p:nvSpPr>
          <p:cNvPr id="6" name="Rectangle 5"/>
          <p:cNvSpPr/>
          <p:nvPr/>
        </p:nvSpPr>
        <p:spPr bwMode="auto">
          <a:xfrm>
            <a:off x="1128943" y="4402832"/>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Rectangle 7"/>
          <p:cNvSpPr/>
          <p:nvPr/>
        </p:nvSpPr>
        <p:spPr bwMode="auto">
          <a:xfrm>
            <a:off x="1125384" y="6538335"/>
            <a:ext cx="14394028" cy="642784"/>
          </a:xfrm>
          <a:prstGeom prst="rect">
            <a:avLst/>
          </a:prstGeom>
          <a:solidFill>
            <a:schemeClr val="accent1">
              <a:alpha val="60000"/>
            </a:schemeClr>
          </a:solidFill>
          <a:ln>
            <a:solidFill>
              <a:schemeClr val="accent1">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02348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a:t>
            </a:r>
            <a:r>
              <a:rPr lang="en-US" dirty="0" smtClean="0"/>
              <a:t>v1.11.1)</a:t>
            </a:r>
            <a:endParaRPr lang="en-US" dirty="0"/>
          </a:p>
          <a:p>
            <a:r>
              <a:rPr lang="en-US" dirty="0"/>
              <a:t>-----&gt; Setting up &lt;default-centos-67&gt;...</a:t>
            </a:r>
          </a:p>
          <a:p>
            <a:r>
              <a:rPr lang="en-US" dirty="0" smtClean="0"/>
              <a:t>-----&gt; </a:t>
            </a:r>
            <a:r>
              <a:rPr lang="en-US" dirty="0"/>
              <a:t>Verifying &lt;default-centos-67&gt;..</a:t>
            </a:r>
            <a:r>
              <a:rPr lang="en-US" dirty="0" smtClean="0"/>
              <a:t>.</a:t>
            </a:r>
          </a:p>
          <a:p>
            <a:r>
              <a:rPr lang="en-US" dirty="0" smtClean="0"/>
              <a:t>       Use </a:t>
            </a:r>
            <a:r>
              <a:rPr lang="en-US" dirty="0"/>
              <a:t>`/</a:t>
            </a:r>
            <a:r>
              <a:rPr lang="en-US" dirty="0" smtClean="0"/>
              <a:t>home/chef/</a:t>
            </a:r>
            <a:r>
              <a:rPr lang="en-US" dirty="0" err="1" smtClean="0"/>
              <a:t>httpd</a:t>
            </a:r>
            <a:r>
              <a:rPr lang="en-US" dirty="0" smtClean="0"/>
              <a:t>/test/smoke/default</a:t>
            </a:r>
            <a:r>
              <a:rPr lang="en-US" dirty="0"/>
              <a:t>` for testing</a:t>
            </a:r>
          </a:p>
          <a:p>
            <a:endParaRPr lang="en-US" dirty="0"/>
          </a:p>
          <a:p>
            <a:r>
              <a:rPr lang="en-US" dirty="0"/>
              <a:t>Target:  </a:t>
            </a:r>
            <a:r>
              <a:rPr lang="en-US" dirty="0" err="1"/>
              <a:t>ssh</a:t>
            </a:r>
            <a:r>
              <a:rPr lang="en-US" dirty="0"/>
              <a:t>://kitchen@localhost:32768</a:t>
            </a:r>
          </a:p>
          <a:p>
            <a:endParaRPr lang="en-US" dirty="0"/>
          </a:p>
          <a:p>
            <a:r>
              <a:rPr lang="en-US" dirty="0"/>
              <a:t>  </a:t>
            </a:r>
            <a:r>
              <a:rPr lang="en-US" dirty="0">
                <a:solidFill>
                  <a:srgbClr val="C00000"/>
                </a:solidFill>
              </a:rPr>
              <a:t>✖  Port 80 should be listening (expected `Port 80.listening</a:t>
            </a:r>
            <a:r>
              <a:rPr lang="en-US" dirty="0" smtClean="0">
                <a:solidFill>
                  <a:srgbClr val="C00000"/>
                </a:solidFill>
              </a:rPr>
              <a:t>?...</a:t>
            </a:r>
            <a:endParaRPr lang="en-US" dirty="0">
              <a:solidFill>
                <a:srgbClr val="C00000"/>
              </a:solidFill>
            </a:endParaRPr>
          </a:p>
          <a:p>
            <a:r>
              <a:rPr lang="en-US" dirty="0">
                <a:solidFill>
                  <a:srgbClr val="C00000"/>
                </a:solidFill>
              </a:rPr>
              <a:t>  ✖  Command curl </a:t>
            </a:r>
            <a:r>
              <a:rPr lang="en-US" dirty="0" err="1">
                <a:solidFill>
                  <a:srgbClr val="C00000"/>
                </a:solidFill>
              </a:rPr>
              <a:t>localhost</a:t>
            </a:r>
            <a:r>
              <a:rPr lang="en-US" dirty="0">
                <a:solidFill>
                  <a:srgbClr val="C00000"/>
                </a:solidFill>
              </a:rPr>
              <a:t> </a:t>
            </a:r>
            <a:r>
              <a:rPr lang="en-US" dirty="0" err="1">
                <a:solidFill>
                  <a:srgbClr val="C00000"/>
                </a:solidFill>
              </a:rPr>
              <a:t>stdout</a:t>
            </a:r>
            <a:r>
              <a:rPr lang="en-US" dirty="0">
                <a:solidFill>
                  <a:srgbClr val="C00000"/>
                </a:solidFill>
              </a:rPr>
              <a:t> should match /Hello, world</a:t>
            </a:r>
            <a:r>
              <a:rPr lang="en-US" dirty="0" smtClean="0">
                <a:solidFill>
                  <a:srgbClr val="C00000"/>
                </a:solidFill>
              </a:rPr>
              <a:t>/...</a:t>
            </a:r>
          </a:p>
        </p:txBody>
      </p:sp>
      <p:sp>
        <p:nvSpPr>
          <p:cNvPr id="3" name="Text Placeholder 2"/>
          <p:cNvSpPr>
            <a:spLocks noGrp="1"/>
          </p:cNvSpPr>
          <p:nvPr>
            <p:ph type="body" sz="quarter" idx="11"/>
          </p:nvPr>
        </p:nvSpPr>
        <p:spPr/>
        <p:txBody>
          <a:bodyPr/>
          <a:lstStyle/>
          <a:p>
            <a:r>
              <a:rPr lang="en-US" dirty="0"/>
              <a:t>$</a:t>
            </a:r>
            <a:r>
              <a:rPr lang="en-US" dirty="0" smtClean="0"/>
              <a:t> kitchen verify</a:t>
            </a:r>
            <a:endParaRPr lang="en-US" dirty="0"/>
          </a:p>
        </p:txBody>
      </p:sp>
      <p:sp>
        <p:nvSpPr>
          <p:cNvPr id="4" name="Content Placeholder 3"/>
          <p:cNvSpPr>
            <a:spLocks noGrp="1"/>
          </p:cNvSpPr>
          <p:nvPr>
            <p:ph sz="quarter" idx="12"/>
          </p:nvPr>
        </p:nvSpPr>
        <p:spPr>
          <a:xfrm>
            <a:off x="1127883" y="3343525"/>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Execute the Tests Against the Virtual Instance</a:t>
            </a:r>
            <a:endParaRPr lang="en-US" dirty="0"/>
          </a:p>
        </p:txBody>
      </p:sp>
    </p:spTree>
    <p:extLst>
      <p:ext uri="{BB962C8B-B14F-4D97-AF65-F5344CB8AC3E}">
        <p14:creationId xmlns:p14="http://schemas.microsoft.com/office/powerpoint/2010/main" val="21376193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Failure Message</a:t>
            </a:r>
            <a:endParaRPr lang="en-US" dirty="0"/>
          </a:p>
        </p:txBody>
      </p:sp>
      <p:sp>
        <p:nvSpPr>
          <p:cNvPr id="3" name="Content Placeholder 2"/>
          <p:cNvSpPr>
            <a:spLocks noGrp="1"/>
          </p:cNvSpPr>
          <p:nvPr>
            <p:ph sz="quarter" idx="10"/>
          </p:nvPr>
        </p:nvSpPr>
        <p:spPr>
          <a:xfrm>
            <a:off x="609914" y="1348277"/>
            <a:ext cx="14934855" cy="6532350"/>
          </a:xfrm>
        </p:spPr>
        <p:txBody>
          <a:bodyPr>
            <a:noAutofit/>
          </a:bodyPr>
          <a:lstStyle/>
          <a:p>
            <a:r>
              <a:rPr lang="en-US" sz="2000" dirty="0">
                <a:solidFill>
                  <a:srgbClr val="FF0000"/>
                </a:solidFill>
              </a:rPr>
              <a:t>Target:  </a:t>
            </a:r>
            <a:r>
              <a:rPr lang="en-US" sz="2000" dirty="0" err="1">
                <a:solidFill>
                  <a:srgbClr val="FF0000"/>
                </a:solidFill>
              </a:rPr>
              <a:t>ssh</a:t>
            </a:r>
            <a:r>
              <a:rPr lang="en-US" sz="2000" dirty="0">
                <a:solidFill>
                  <a:srgbClr val="FF0000"/>
                </a:solidFill>
              </a:rPr>
              <a:t>://kitchen@localhost:32768</a:t>
            </a:r>
          </a:p>
          <a:p>
            <a:endParaRPr lang="en-US" sz="2000" dirty="0">
              <a:solidFill>
                <a:srgbClr val="FF0000"/>
              </a:solidFill>
            </a:endParaRPr>
          </a:p>
          <a:p>
            <a:r>
              <a:rPr lang="en-US" sz="2000" dirty="0">
                <a:solidFill>
                  <a:srgbClr val="FF0000"/>
                </a:solidFill>
              </a:rPr>
              <a:t>  ✖  Port 80 should be listening (expected `Port 80.listening?` to return true, got false)</a:t>
            </a:r>
          </a:p>
          <a:p>
            <a:r>
              <a:rPr lang="en-US" sz="2000" dirty="0">
                <a:solidFill>
                  <a:srgbClr val="FF0000"/>
                </a:solidFill>
              </a:rPr>
              <a:t>  ✖  Command curl </a:t>
            </a:r>
            <a:r>
              <a:rPr lang="en-US" sz="2000" dirty="0" err="1">
                <a:solidFill>
                  <a:srgbClr val="FF0000"/>
                </a:solidFill>
              </a:rPr>
              <a:t>localhost</a:t>
            </a:r>
            <a:r>
              <a:rPr lang="en-US" sz="2000" dirty="0">
                <a:solidFill>
                  <a:srgbClr val="FF0000"/>
                </a:solidFill>
              </a:rPr>
              <a:t> </a:t>
            </a:r>
            <a:r>
              <a:rPr lang="en-US" sz="2000" dirty="0" err="1">
                <a:solidFill>
                  <a:srgbClr val="FF0000"/>
                </a:solidFill>
              </a:rPr>
              <a:t>stdout</a:t>
            </a:r>
            <a:r>
              <a:rPr lang="en-US" sz="2000" dirty="0">
                <a:solidFill>
                  <a:srgbClr val="FF0000"/>
                </a:solidFill>
              </a:rPr>
              <a:t> should match /Welcome Home/ (expected "" to match /Welcome Home/</a:t>
            </a:r>
          </a:p>
          <a:p>
            <a:r>
              <a:rPr lang="en-US" sz="2000" dirty="0">
                <a:solidFill>
                  <a:srgbClr val="FF0000"/>
                </a:solidFill>
              </a:rPr>
              <a:t>     Diff:</a:t>
            </a:r>
          </a:p>
          <a:p>
            <a:r>
              <a:rPr lang="en-US" sz="2000" dirty="0">
                <a:solidFill>
                  <a:srgbClr val="FF0000"/>
                </a:solidFill>
              </a:rPr>
              <a:t>     </a:t>
            </a:r>
            <a:r>
              <a:rPr lang="en-US" sz="2000" dirty="0">
                <a:solidFill>
                  <a:schemeClr val="accent4"/>
                </a:solidFill>
              </a:rPr>
              <a:t>@@ -1,2 +1,2 @@</a:t>
            </a:r>
          </a:p>
          <a:p>
            <a:r>
              <a:rPr lang="en-US" sz="2000" dirty="0">
                <a:solidFill>
                  <a:srgbClr val="FF0000"/>
                </a:solidFill>
              </a:rPr>
              <a:t>     -/Welcome Home/</a:t>
            </a:r>
          </a:p>
          <a:p>
            <a:r>
              <a:rPr lang="en-US" sz="2000" dirty="0">
                <a:solidFill>
                  <a:srgbClr val="FF0000"/>
                </a:solidFill>
              </a:rPr>
              <a:t>     </a:t>
            </a:r>
            <a:r>
              <a:rPr lang="en-US" sz="2000" dirty="0">
                <a:solidFill>
                  <a:schemeClr val="accent6"/>
                </a:solidFill>
              </a:rPr>
              <a:t>+""</a:t>
            </a:r>
          </a:p>
          <a:p>
            <a:r>
              <a:rPr lang="en-US" sz="2000" dirty="0">
                <a:solidFill>
                  <a:schemeClr val="accent6"/>
                </a:solidFill>
              </a:rPr>
              <a:t>     )</a:t>
            </a:r>
          </a:p>
          <a:p>
            <a:endParaRPr lang="en-US" sz="2000" dirty="0">
              <a:solidFill>
                <a:srgbClr val="FF0000"/>
              </a:solidFill>
            </a:endParaRPr>
          </a:p>
          <a:p>
            <a:r>
              <a:rPr lang="en-US" sz="2000" dirty="0">
                <a:solidFill>
                  <a:srgbClr val="FF0000"/>
                </a:solidFill>
              </a:rPr>
              <a:t>Summary</a:t>
            </a:r>
            <a:r>
              <a:rPr lang="en-US" sz="2000" dirty="0">
                <a:solidFill>
                  <a:srgbClr val="C00000"/>
                </a:solidFill>
              </a:rPr>
              <a:t>:</a:t>
            </a:r>
            <a:r>
              <a:rPr lang="en-US" sz="2000" dirty="0">
                <a:solidFill>
                  <a:srgbClr val="FDB714"/>
                </a:solidFill>
              </a:rPr>
              <a:t> 0 successful</a:t>
            </a:r>
            <a:r>
              <a:rPr lang="en-US" sz="2000" dirty="0">
                <a:solidFill>
                  <a:srgbClr val="FF0000"/>
                </a:solidFill>
              </a:rPr>
              <a:t>, 2 failures, </a:t>
            </a:r>
            <a:r>
              <a:rPr lang="en-US" sz="2000" dirty="0">
                <a:solidFill>
                  <a:srgbClr val="7F7F7F"/>
                </a:solidFill>
              </a:rPr>
              <a:t>0 skipped</a:t>
            </a:r>
          </a:p>
          <a:p>
            <a:r>
              <a:rPr lang="en-US" sz="2000" dirty="0">
                <a:solidFill>
                  <a:srgbClr val="FF0000"/>
                </a:solidFill>
              </a:rPr>
              <a:t>&gt;&gt;&gt;&gt;&gt;&gt; ------Exception-------</a:t>
            </a:r>
          </a:p>
          <a:p>
            <a:r>
              <a:rPr lang="en-US" sz="2000" dirty="0">
                <a:solidFill>
                  <a:srgbClr val="FF0000"/>
                </a:solidFill>
              </a:rPr>
              <a:t>&gt;&gt;&gt;&gt;&gt;&gt; Class: Kitchen::</a:t>
            </a:r>
            <a:r>
              <a:rPr lang="en-US" sz="2000" dirty="0" err="1">
                <a:solidFill>
                  <a:srgbClr val="FF0000"/>
                </a:solidFill>
              </a:rPr>
              <a:t>ActionFailed</a:t>
            </a:r>
            <a:endParaRPr lang="en-US" sz="2000" dirty="0">
              <a:solidFill>
                <a:srgbClr val="FF0000"/>
              </a:solidFill>
            </a:endParaRPr>
          </a:p>
          <a:p>
            <a:r>
              <a:rPr lang="en-US" sz="2000" dirty="0">
                <a:solidFill>
                  <a:srgbClr val="FF0000"/>
                </a:solidFill>
              </a:rPr>
              <a:t>&gt;&gt;&gt;&gt;&gt;&gt; Message: 1 actions failed.</a:t>
            </a:r>
          </a:p>
          <a:p>
            <a:r>
              <a:rPr lang="en-US" sz="2000" dirty="0">
                <a:solidFill>
                  <a:srgbClr val="FF0000"/>
                </a:solidFill>
              </a:rPr>
              <a:t>&gt;&gt;&gt;&gt;&gt;&gt;     Verify failed on instance &lt;default-centos-67&gt;.  Please see .kitchen/logs/</a:t>
            </a:r>
            <a:r>
              <a:rPr lang="en-US" sz="2000" dirty="0" err="1" smtClean="0">
                <a:solidFill>
                  <a:srgbClr val="FF0000"/>
                </a:solidFill>
              </a:rPr>
              <a:t>defau</a:t>
            </a:r>
            <a:r>
              <a:rPr lang="en-US" sz="2000" dirty="0" smtClean="0">
                <a:solidFill>
                  <a:srgbClr val="FF0000"/>
                </a:solidFill>
              </a:rPr>
              <a:t>...</a:t>
            </a:r>
            <a:endParaRPr lang="en-US" sz="2000" b="1" dirty="0" smtClean="0"/>
          </a:p>
        </p:txBody>
      </p:sp>
    </p:spTree>
    <p:extLst>
      <p:ext uri="{BB962C8B-B14F-4D97-AF65-F5344CB8AC3E}">
        <p14:creationId xmlns:p14="http://schemas.microsoft.com/office/powerpoint/2010/main" val="20484920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ontent Placeholder 3"/>
          <p:cNvSpPr>
            <a:spLocks noGrp="1"/>
          </p:cNvSpPr>
          <p:nvPr>
            <p:ph sz="quarter" idx="12"/>
          </p:nvPr>
        </p:nvSpPr>
        <p:spPr>
          <a:xfrm>
            <a:off x="609913" y="5750948"/>
            <a:ext cx="14934888" cy="2129679"/>
          </a:xfrm>
        </p:spPr>
        <p:txBody>
          <a:bodyPr/>
          <a:lstStyle/>
          <a:p>
            <a:endParaRPr lang="en-US" dirty="0"/>
          </a:p>
        </p:txBody>
      </p:sp>
      <p:sp>
        <p:nvSpPr>
          <p:cNvPr id="2" name="Title 1"/>
          <p:cNvSpPr>
            <a:spLocks noGrp="1"/>
          </p:cNvSpPr>
          <p:nvPr>
            <p:ph type="title"/>
          </p:nvPr>
        </p:nvSpPr>
        <p:spPr/>
        <p:txBody>
          <a:bodyPr/>
          <a:lstStyle/>
          <a:p>
            <a:r>
              <a:rPr lang="en-US" dirty="0" smtClean="0"/>
              <a:t>Examine Failure #1</a:t>
            </a:r>
            <a:endParaRPr lang="en-US" dirty="0"/>
          </a:p>
        </p:txBody>
      </p:sp>
      <p:sp>
        <p:nvSpPr>
          <p:cNvPr id="3" name="Content Placeholder 2"/>
          <p:cNvSpPr>
            <a:spLocks noGrp="1"/>
          </p:cNvSpPr>
          <p:nvPr>
            <p:ph sz="quarter" idx="10"/>
          </p:nvPr>
        </p:nvSpPr>
        <p:spPr>
          <a:xfrm>
            <a:off x="609914" y="1348276"/>
            <a:ext cx="14934855" cy="4186773"/>
          </a:xfrm>
        </p:spPr>
        <p:txBody>
          <a:bodyPr>
            <a:normAutofit fontScale="92500" lnSpcReduction="10000"/>
          </a:bodyPr>
          <a:lstStyle/>
          <a:p>
            <a:r>
              <a:rPr lang="en-US" dirty="0">
                <a:solidFill>
                  <a:srgbClr val="FF0000"/>
                </a:solidFill>
              </a:rPr>
              <a:t> </a:t>
            </a:r>
            <a:r>
              <a:rPr lang="en-US" dirty="0" smtClean="0">
                <a:solidFill>
                  <a:srgbClr val="FF0000"/>
                </a:solidFill>
              </a:rPr>
              <a:t> ✖  </a:t>
            </a:r>
            <a:r>
              <a:rPr lang="en-US" dirty="0">
                <a:solidFill>
                  <a:srgbClr val="FF0000"/>
                </a:solidFill>
              </a:rPr>
              <a:t>Port 80 should be listening (expected `Port 80.listening?` to return true, got false)</a:t>
            </a:r>
          </a:p>
          <a:p>
            <a:r>
              <a:rPr lang="en-US" dirty="0">
                <a:solidFill>
                  <a:srgbClr val="FF0000"/>
                </a:solidFill>
              </a:rPr>
              <a:t>  ✖  Command curl </a:t>
            </a:r>
            <a:r>
              <a:rPr lang="en-US" dirty="0" err="1">
                <a:solidFill>
                  <a:srgbClr val="FF0000"/>
                </a:solidFill>
              </a:rPr>
              <a:t>localhost</a:t>
            </a:r>
            <a:r>
              <a:rPr lang="en-US" dirty="0">
                <a:solidFill>
                  <a:srgbClr val="FF0000"/>
                </a:solidFill>
              </a:rPr>
              <a:t> </a:t>
            </a:r>
            <a:r>
              <a:rPr lang="en-US" dirty="0" err="1">
                <a:solidFill>
                  <a:srgbClr val="FF0000"/>
                </a:solidFill>
              </a:rPr>
              <a:t>stdout</a:t>
            </a:r>
            <a:r>
              <a:rPr lang="en-US" dirty="0">
                <a:solidFill>
                  <a:srgbClr val="FF0000"/>
                </a:solidFill>
              </a:rPr>
              <a:t> should match /Welcome Home/ (expected "" to match /Welcome Home/</a:t>
            </a:r>
          </a:p>
          <a:p>
            <a:r>
              <a:rPr lang="en-US" dirty="0">
                <a:solidFill>
                  <a:srgbClr val="FF0000"/>
                </a:solidFill>
              </a:rPr>
              <a:t>     Diff:</a:t>
            </a:r>
          </a:p>
          <a:p>
            <a:r>
              <a:rPr lang="en-US" dirty="0">
                <a:solidFill>
                  <a:srgbClr val="FF0000"/>
                </a:solidFill>
              </a:rPr>
              <a:t>     </a:t>
            </a:r>
            <a:r>
              <a:rPr lang="en-US" dirty="0">
                <a:solidFill>
                  <a:schemeClr val="accent4"/>
                </a:solidFill>
              </a:rPr>
              <a:t>@@ -1,2 +1,2 @@</a:t>
            </a:r>
          </a:p>
          <a:p>
            <a:r>
              <a:rPr lang="en-US" dirty="0">
                <a:solidFill>
                  <a:srgbClr val="FF0000"/>
                </a:solidFill>
              </a:rPr>
              <a:t>     -/Welcome Home/</a:t>
            </a:r>
          </a:p>
          <a:p>
            <a:r>
              <a:rPr lang="en-US" dirty="0">
                <a:solidFill>
                  <a:srgbClr val="FF0000"/>
                </a:solidFill>
              </a:rPr>
              <a:t>     </a:t>
            </a:r>
            <a:r>
              <a:rPr lang="en-US" dirty="0">
                <a:solidFill>
                  <a:schemeClr val="accent6"/>
                </a:solidFill>
              </a:rPr>
              <a:t>+""</a:t>
            </a:r>
          </a:p>
          <a:p>
            <a:r>
              <a:rPr lang="en-US" dirty="0">
                <a:solidFill>
                  <a:schemeClr val="accent6"/>
                </a:solidFill>
              </a:rPr>
              <a:t>     )</a:t>
            </a:r>
            <a:endParaRPr lang="en-US" dirty="0">
              <a:solidFill>
                <a:srgbClr val="FF0000"/>
              </a:solidFill>
            </a:endParaRPr>
          </a:p>
        </p:txBody>
      </p:sp>
      <p:sp>
        <p:nvSpPr>
          <p:cNvPr id="5" name="Content Placeholder 3"/>
          <p:cNvSpPr txBox="1">
            <a:spLocks/>
          </p:cNvSpPr>
          <p:nvPr/>
        </p:nvSpPr>
        <p:spPr bwMode="white">
          <a:xfrm>
            <a:off x="11217110" y="3703692"/>
            <a:ext cx="3959352" cy="588691"/>
          </a:xfrm>
          <a:prstGeom prst="rect">
            <a:avLst/>
          </a:prstGeom>
          <a:solidFill>
            <a:schemeClr val="accent4"/>
          </a:solidFill>
          <a:ln>
            <a:solidFill>
              <a:schemeClr val="accent4"/>
            </a:solidFill>
          </a:ln>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actual results</a:t>
            </a:r>
          </a:p>
        </p:txBody>
      </p:sp>
      <p:sp>
        <p:nvSpPr>
          <p:cNvPr id="6" name="Content Placeholder 3"/>
          <p:cNvSpPr txBox="1">
            <a:spLocks/>
          </p:cNvSpPr>
          <p:nvPr/>
        </p:nvSpPr>
        <p:spPr bwMode="white">
          <a:xfrm>
            <a:off x="11213908" y="4617701"/>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difference</a:t>
            </a:r>
          </a:p>
        </p:txBody>
      </p:sp>
      <p:cxnSp>
        <p:nvCxnSpPr>
          <p:cNvPr id="26" name="Straight Connector 25"/>
          <p:cNvCxnSpPr>
            <a:endCxn id="5" idx="1"/>
          </p:cNvCxnSpPr>
          <p:nvPr/>
        </p:nvCxnSpPr>
        <p:spPr>
          <a:xfrm>
            <a:off x="852281" y="3007620"/>
            <a:ext cx="10364829" cy="99041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78" idx="2"/>
            <a:endCxn id="6" idx="1"/>
          </p:cNvCxnSpPr>
          <p:nvPr/>
        </p:nvCxnSpPr>
        <p:spPr>
          <a:xfrm>
            <a:off x="3054228" y="4864693"/>
            <a:ext cx="8159680" cy="4735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709178" y="2976914"/>
            <a:ext cx="403086"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78" name="Right Bracket 77"/>
          <p:cNvSpPr/>
          <p:nvPr/>
        </p:nvSpPr>
        <p:spPr>
          <a:xfrm>
            <a:off x="2620276" y="4418305"/>
            <a:ext cx="433952" cy="892776"/>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7" name="Straight Connector 26"/>
          <p:cNvCxnSpPr>
            <a:endCxn id="5" idx="1"/>
          </p:cNvCxnSpPr>
          <p:nvPr/>
        </p:nvCxnSpPr>
        <p:spPr>
          <a:xfrm>
            <a:off x="3242009" y="2172170"/>
            <a:ext cx="7975101" cy="182586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2699830" y="2143483"/>
            <a:ext cx="993386"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0801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the Test Summary</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smtClean="0">
                <a:solidFill>
                  <a:srgbClr val="FF0000"/>
                </a:solidFill>
              </a:rPr>
              <a:t>  </a:t>
            </a:r>
            <a:r>
              <a:rPr lang="en-US" dirty="0">
                <a:solidFill>
                  <a:srgbClr val="FF0000"/>
                </a:solidFill>
              </a:rPr>
              <a:t>✖  Port 80 should be listening (expected `Port 80.listening?` to return true, got false)</a:t>
            </a:r>
          </a:p>
          <a:p>
            <a:r>
              <a:rPr lang="en-US" dirty="0">
                <a:solidFill>
                  <a:srgbClr val="FF0000"/>
                </a:solidFill>
              </a:rPr>
              <a:t>  ✖  Command curl </a:t>
            </a:r>
            <a:r>
              <a:rPr lang="en-US" dirty="0" err="1">
                <a:solidFill>
                  <a:srgbClr val="FF0000"/>
                </a:solidFill>
              </a:rPr>
              <a:t>localhost</a:t>
            </a:r>
            <a:r>
              <a:rPr lang="en-US" dirty="0">
                <a:solidFill>
                  <a:srgbClr val="FF0000"/>
                </a:solidFill>
              </a:rPr>
              <a:t> </a:t>
            </a:r>
            <a:r>
              <a:rPr lang="en-US" dirty="0" err="1">
                <a:solidFill>
                  <a:srgbClr val="FF0000"/>
                </a:solidFill>
              </a:rPr>
              <a:t>stdout</a:t>
            </a:r>
            <a:r>
              <a:rPr lang="en-US" dirty="0">
                <a:solidFill>
                  <a:srgbClr val="FF0000"/>
                </a:solidFill>
              </a:rPr>
              <a:t> should match /Welcome Home/ (expected "" to match /Welcome Home/</a:t>
            </a:r>
          </a:p>
          <a:p>
            <a:r>
              <a:rPr lang="en-US" dirty="0">
                <a:solidFill>
                  <a:srgbClr val="FF0000"/>
                </a:solidFill>
              </a:rPr>
              <a:t>     Diff:</a:t>
            </a:r>
          </a:p>
          <a:p>
            <a:r>
              <a:rPr lang="en-US" dirty="0">
                <a:solidFill>
                  <a:srgbClr val="FF0000"/>
                </a:solidFill>
              </a:rPr>
              <a:t>     </a:t>
            </a:r>
            <a:r>
              <a:rPr lang="en-US" dirty="0">
                <a:solidFill>
                  <a:schemeClr val="accent4"/>
                </a:solidFill>
              </a:rPr>
              <a:t>@@ -1,2 +1,2 @@</a:t>
            </a:r>
          </a:p>
          <a:p>
            <a:r>
              <a:rPr lang="en-US" dirty="0">
                <a:solidFill>
                  <a:srgbClr val="FF0000"/>
                </a:solidFill>
              </a:rPr>
              <a:t>     -/Welcome Home/</a:t>
            </a:r>
          </a:p>
          <a:p>
            <a:r>
              <a:rPr lang="en-US" dirty="0">
                <a:solidFill>
                  <a:srgbClr val="FF0000"/>
                </a:solidFill>
              </a:rPr>
              <a:t>     </a:t>
            </a:r>
            <a:r>
              <a:rPr lang="en-US" dirty="0">
                <a:solidFill>
                  <a:schemeClr val="accent6"/>
                </a:solidFill>
              </a:rPr>
              <a:t>+""</a:t>
            </a:r>
          </a:p>
          <a:p>
            <a:r>
              <a:rPr lang="en-US" dirty="0">
                <a:solidFill>
                  <a:schemeClr val="accent6"/>
                </a:solidFill>
              </a:rPr>
              <a:t>     )</a:t>
            </a:r>
          </a:p>
          <a:p>
            <a:endParaRPr lang="en-US" dirty="0">
              <a:solidFill>
                <a:srgbClr val="FF0000"/>
              </a:solidFill>
            </a:endParaRPr>
          </a:p>
          <a:p>
            <a:r>
              <a:rPr lang="en-US" dirty="0">
                <a:solidFill>
                  <a:srgbClr val="FF0000"/>
                </a:solidFill>
              </a:rPr>
              <a:t>Summary</a:t>
            </a:r>
            <a:r>
              <a:rPr lang="en-US" dirty="0">
                <a:solidFill>
                  <a:srgbClr val="FDB714"/>
                </a:solidFill>
              </a:rPr>
              <a:t>: 0 successful</a:t>
            </a:r>
            <a:r>
              <a:rPr lang="en-US" dirty="0">
                <a:solidFill>
                  <a:srgbClr val="FF0000"/>
                </a:solidFill>
              </a:rPr>
              <a:t>, 2 failures, </a:t>
            </a:r>
            <a:r>
              <a:rPr lang="en-US" dirty="0">
                <a:solidFill>
                  <a:srgbClr val="7F7F7F"/>
                </a:solidFill>
              </a:rPr>
              <a:t>0 skipped</a:t>
            </a:r>
            <a:endParaRPr lang="en-US" dirty="0">
              <a:solidFill>
                <a:srgbClr val="FF0000"/>
              </a:solidFill>
            </a:endParaRPr>
          </a:p>
        </p:txBody>
      </p:sp>
      <p:sp>
        <p:nvSpPr>
          <p:cNvPr id="4" name="Content Placeholder 3"/>
          <p:cNvSpPr>
            <a:spLocks noGrp="1"/>
          </p:cNvSpPr>
          <p:nvPr>
            <p:ph sz="quarter" idx="12"/>
          </p:nvPr>
        </p:nvSpPr>
        <p:spPr/>
        <p:txBody>
          <a:bodyPr/>
          <a:lstStyle/>
          <a:p>
            <a:r>
              <a:rPr lang="en-US" dirty="0" smtClean="0"/>
              <a:t>A final summary contains the length of execution time with the results shows that </a:t>
            </a:r>
            <a:r>
              <a:rPr lang="en-US" dirty="0" err="1" smtClean="0"/>
              <a:t>InSpec</a:t>
            </a:r>
            <a:r>
              <a:rPr lang="en-US" dirty="0" smtClean="0"/>
              <a:t> verified 2 examples and found 2 failures.</a:t>
            </a:r>
            <a:endParaRPr lang="en-US" dirty="0"/>
          </a:p>
        </p:txBody>
      </p:sp>
    </p:spTree>
    <p:extLst>
      <p:ext uri="{BB962C8B-B14F-4D97-AF65-F5344CB8AC3E}">
        <p14:creationId xmlns:p14="http://schemas.microsoft.com/office/powerpoint/2010/main" val="11589632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 &amp; Verify</a:t>
            </a:r>
            <a:endParaRPr lang="en-US" u="sng" dirty="0"/>
          </a:p>
        </p:txBody>
      </p:sp>
      <p:sp>
        <p:nvSpPr>
          <p:cNvPr id="3" name="Subtitle 2"/>
          <p:cNvSpPr>
            <a:spLocks noGrp="1"/>
          </p:cNvSpPr>
          <p:nvPr>
            <p:ph type="subTitle" idx="1"/>
          </p:nvPr>
        </p:nvSpPr>
        <p:spPr/>
        <p:txBody>
          <a:bodyPr/>
          <a:lstStyle/>
          <a:p>
            <a:r>
              <a:rPr lang="en-US" dirty="0" smtClean="0"/>
              <a:t>Running converge or verify will create a new instance the first time it is run. The same instance is used for each additional converge or verify.</a:t>
            </a:r>
          </a:p>
          <a:p>
            <a:endParaRPr lang="en-US" dirty="0" smtClean="0"/>
          </a:p>
          <a:p>
            <a:r>
              <a:rPr lang="en-US" dirty="0" smtClean="0"/>
              <a:t>When making a change to the recipes use:</a:t>
            </a:r>
          </a:p>
          <a:p>
            <a:endParaRPr lang="en-US" dirty="0" smtClean="0"/>
          </a:p>
          <a:p>
            <a:endParaRPr lang="en-US" dirty="0" smtClean="0"/>
          </a:p>
          <a:p>
            <a:endParaRPr lang="en-US" dirty="0"/>
          </a:p>
          <a:p>
            <a:r>
              <a:rPr lang="en-US" dirty="0" smtClean="0"/>
              <a:t>When </a:t>
            </a:r>
            <a:r>
              <a:rPr lang="en-US" dirty="0"/>
              <a:t>making a change to the </a:t>
            </a:r>
            <a:r>
              <a:rPr lang="en-US" dirty="0" smtClean="0"/>
              <a:t>tests use:</a:t>
            </a:r>
            <a:endParaRPr lang="en-US" dirty="0"/>
          </a:p>
          <a:p>
            <a:endParaRPr lang="en-US" dirty="0"/>
          </a:p>
        </p:txBody>
      </p:sp>
      <p:sp>
        <p:nvSpPr>
          <p:cNvPr id="4" name="Subtitle 2"/>
          <p:cNvSpPr txBox="1">
            <a:spLocks/>
          </p:cNvSpPr>
          <p:nvPr/>
        </p:nvSpPr>
        <p:spPr bwMode="white">
          <a:xfrm>
            <a:off x="1671638" y="5219391"/>
            <a:ext cx="12319000" cy="744991"/>
          </a:xfrm>
          <a:prstGeom prst="rect">
            <a:avLst/>
          </a:prstGeom>
          <a:solidFill>
            <a:schemeClr val="tx2"/>
          </a:solidFill>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smtClean="0">
                <a:solidFill>
                  <a:schemeClr val="bg1"/>
                </a:solidFill>
                <a:latin typeface="Courier New" panose="02070309020205020404" pitchFamily="49" charset="0"/>
                <a:cs typeface="Courier New" panose="02070309020205020404" pitchFamily="49" charset="0"/>
              </a:rPr>
              <a:t>$ kitchen converge &amp;&amp; kitchen verify</a:t>
            </a:r>
            <a:endParaRPr lang="en-US" b="1" dirty="0">
              <a:solidFill>
                <a:schemeClr val="bg1"/>
              </a:solidFill>
              <a:latin typeface="Courier New" panose="02070309020205020404" pitchFamily="49" charset="0"/>
              <a:cs typeface="Courier New" panose="02070309020205020404" pitchFamily="49" charset="0"/>
            </a:endParaRPr>
          </a:p>
        </p:txBody>
      </p:sp>
      <p:sp>
        <p:nvSpPr>
          <p:cNvPr id="5" name="Subtitle 2"/>
          <p:cNvSpPr txBox="1">
            <a:spLocks/>
          </p:cNvSpPr>
          <p:nvPr/>
        </p:nvSpPr>
        <p:spPr bwMode="white">
          <a:xfrm>
            <a:off x="1671638" y="6970817"/>
            <a:ext cx="12319000" cy="744991"/>
          </a:xfrm>
          <a:prstGeom prst="rect">
            <a:avLst/>
          </a:prstGeom>
          <a:solidFill>
            <a:schemeClr val="tx2"/>
          </a:solidFill>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smtClean="0">
                <a:solidFill>
                  <a:schemeClr val="bg1"/>
                </a:solidFill>
                <a:latin typeface="Courier New" panose="02070309020205020404" pitchFamily="49" charset="0"/>
                <a:cs typeface="Courier New" panose="02070309020205020404" pitchFamily="49" charset="0"/>
              </a:rPr>
              <a:t>$ kitchen verify</a:t>
            </a:r>
            <a:endParaRPr lang="en-US"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342799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test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13" name="Subtitle 2"/>
          <p:cNvSpPr txBox="1">
            <a:spLocks/>
          </p:cNvSpPr>
          <p:nvPr/>
        </p:nvSpPr>
        <p:spPr bwMode="white">
          <a:xfrm>
            <a:off x="1671638" y="4261757"/>
            <a:ext cx="12319000" cy="235650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a:latin typeface="Courier New" panose="02070309020205020404" pitchFamily="49" charset="0"/>
                <a:cs typeface="Courier New" panose="02070309020205020404" pitchFamily="49" charset="0"/>
              </a:rPr>
              <a:t>Destroys (for clean-up), creates, converges, verifies </a:t>
            </a:r>
          </a:p>
          <a:p>
            <a:r>
              <a:rPr lang="en-US" b="1" dirty="0">
                <a:latin typeface="Courier New" panose="02070309020205020404" pitchFamily="49" charset="0"/>
                <a:cs typeface="Courier New" panose="02070309020205020404" pitchFamily="49" charset="0"/>
              </a:rPr>
              <a:t>and then destroys one or more instances.</a:t>
            </a:r>
          </a:p>
        </p:txBody>
      </p:sp>
    </p:spTree>
    <p:extLst>
      <p:ext uri="{BB962C8B-B14F-4D97-AF65-F5344CB8AC3E}">
        <p14:creationId xmlns:p14="http://schemas.microsoft.com/office/powerpoint/2010/main" val="12434069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smtClean="0"/>
              <a:t>You are...</a:t>
            </a:r>
            <a:endParaRPr lang="en-US" dirty="0"/>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t>
            </a:r>
            <a:r>
              <a:rPr lang="en-US" dirty="0" smtClean="0"/>
              <a:t>a recipe </a:t>
            </a:r>
            <a:r>
              <a:rPr lang="en-US" dirty="0"/>
              <a:t>in a cookbook</a:t>
            </a:r>
          </a:p>
        </p:txBody>
      </p:sp>
      <p:sp>
        <p:nvSpPr>
          <p:cNvPr id="4" name="TextBox 3"/>
          <p:cNvSpPr txBox="1"/>
          <p:nvPr/>
        </p:nvSpPr>
        <p:spPr bwMode="white">
          <a:xfrm>
            <a:off x="4039452" y="4153220"/>
            <a:ext cx="7669947" cy="751905"/>
          </a:xfrm>
          <a:prstGeom prst="rect">
            <a:avLst/>
          </a:prstGeom>
        </p:spPr>
        <p:txBody>
          <a:bodyPr vert="horz" wrap="square" lIns="91440" tIns="91440" rIns="91440" bIns="91440" rtlCol="0">
            <a:normAutofit fontScale="92500"/>
          </a:bodyPr>
          <a:lstStyle/>
          <a:p>
            <a:r>
              <a:rPr lang="en-US" sz="3600" i="1" dirty="0"/>
              <a:t>interested in learning more about Chef</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grpSp>
        <p:nvGrpSpPr>
          <p:cNvPr id="6" name="Group 5"/>
          <p:cNvGrpSpPr/>
          <p:nvPr/>
        </p:nvGrpSpPr>
        <p:grpSpPr>
          <a:xfrm>
            <a:off x="11709400" y="6444530"/>
            <a:ext cx="4220093" cy="705890"/>
            <a:chOff x="11713146" y="2228811"/>
            <a:chExt cx="4220093" cy="705890"/>
          </a:xfrm>
        </p:grpSpPr>
        <p:sp>
          <p:nvSpPr>
            <p:cNvPr id="7" name="Rectangle 6"/>
            <p:cNvSpPr/>
            <p:nvPr/>
          </p:nvSpPr>
          <p:spPr bwMode="auto">
            <a:xfrm>
              <a:off x="12112754" y="2228811"/>
              <a:ext cx="3820485" cy="705889"/>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457200" tIns="0" rIns="91436" bIns="137160" numCol="1" rtlCol="0" anchor="ctr" anchorCtr="0" compatLnSpc="1">
              <a:prstTxWarp prst="textNoShape">
                <a:avLst/>
              </a:prstTxWarp>
            </a:bodyPr>
            <a:lstStyle/>
            <a:p>
              <a:pPr defTabSz="914099">
                <a:lnSpc>
                  <a:spcPct val="200000"/>
                </a:lnSpc>
              </a:pPr>
              <a:r>
                <a:rPr lang="en-US" b="1" dirty="0">
                  <a:gradFill>
                    <a:gsLst>
                      <a:gs pos="0">
                        <a:srgbClr val="FFFFFF"/>
                      </a:gs>
                      <a:gs pos="100000">
                        <a:srgbClr val="FFFFFF"/>
                      </a:gs>
                    </a:gsLst>
                    <a:lin ang="5400000" scaled="0"/>
                  </a:gradFill>
                </a:rPr>
                <a:t>Analyze </a:t>
              </a:r>
              <a:r>
                <a:rPr lang="en-US" b="1" dirty="0" smtClean="0">
                  <a:gradFill>
                    <a:gsLst>
                      <a:gs pos="0">
                        <a:srgbClr val="FFFFFF"/>
                      </a:gs>
                      <a:gs pos="100000">
                        <a:srgbClr val="FFFFFF"/>
                      </a:gs>
                    </a:gsLst>
                    <a:lin ang="5400000" scaled="0"/>
                  </a:gradFill>
                </a:rPr>
                <a:t>Data</a:t>
              </a:r>
              <a:endParaRPr lang="en-US" b="1" dirty="0">
                <a:gradFill>
                  <a:gsLst>
                    <a:gs pos="0">
                      <a:srgbClr val="FFFFFF"/>
                    </a:gs>
                    <a:gs pos="100000">
                      <a:srgbClr val="FFFFFF"/>
                    </a:gs>
                  </a:gsLst>
                  <a:lin ang="5400000" scaled="0"/>
                </a:gradFill>
              </a:endParaRPr>
            </a:p>
          </p:txBody>
        </p:sp>
        <p:sp>
          <p:nvSpPr>
            <p:cNvPr id="8" name="Oval 7"/>
            <p:cNvSpPr/>
            <p:nvPr/>
          </p:nvSpPr>
          <p:spPr bwMode="auto">
            <a:xfrm>
              <a:off x="11713146" y="2228811"/>
              <a:ext cx="736341" cy="705890"/>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grpSp>
      <p:sp>
        <p:nvSpPr>
          <p:cNvPr id="9" name="Moon 8"/>
          <p:cNvSpPr/>
          <p:nvPr/>
        </p:nvSpPr>
        <p:spPr bwMode="auto">
          <a:xfrm flipH="1">
            <a:off x="12109007" y="6442539"/>
            <a:ext cx="336733" cy="697721"/>
          </a:xfrm>
          <a:prstGeom prst="moon">
            <a:avLst/>
          </a:prstGeom>
          <a:solidFill>
            <a:schemeClr val="bg1">
              <a:alpha val="2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ectangle 9"/>
          <p:cNvSpPr/>
          <p:nvPr/>
        </p:nvSpPr>
        <p:spPr bwMode="auto">
          <a:xfrm>
            <a:off x="12058033" y="5658544"/>
            <a:ext cx="3871460" cy="705889"/>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457200" tIns="0" rIns="91436" bIns="137160" numCol="1" rtlCol="0" anchor="ctr" anchorCtr="0" compatLnSpc="1">
            <a:prstTxWarp prst="textNoShape">
              <a:avLst/>
            </a:prstTxWarp>
          </a:bodyPr>
          <a:lstStyle/>
          <a:p>
            <a:pPr defTabSz="914099">
              <a:lnSpc>
                <a:spcPct val="200000"/>
              </a:lnSpc>
            </a:pPr>
            <a:r>
              <a:rPr lang="en-US" b="1" dirty="0">
                <a:gradFill>
                  <a:gsLst>
                    <a:gs pos="0">
                      <a:srgbClr val="FFFFFF"/>
                    </a:gs>
                    <a:gs pos="100000">
                      <a:srgbClr val="FFFFFF"/>
                    </a:gs>
                  </a:gsLst>
                  <a:lin ang="5400000" scaled="0"/>
                </a:gradFill>
              </a:rPr>
              <a:t>Test the </a:t>
            </a:r>
            <a:r>
              <a:rPr lang="en-US" b="1" dirty="0" smtClean="0">
                <a:gradFill>
                  <a:gsLst>
                    <a:gs pos="0">
                      <a:srgbClr val="FFFFFF"/>
                    </a:gs>
                    <a:gs pos="100000">
                      <a:srgbClr val="FFFFFF"/>
                    </a:gs>
                  </a:gsLst>
                  <a:lin ang="5400000" scaled="0"/>
                </a:gradFill>
              </a:rPr>
              <a:t>hypothesis</a:t>
            </a:r>
            <a:endParaRPr lang="en-US" b="1" dirty="0">
              <a:gradFill>
                <a:gsLst>
                  <a:gs pos="0">
                    <a:srgbClr val="FFFFFF"/>
                  </a:gs>
                  <a:gs pos="100000">
                    <a:srgbClr val="FFFFFF"/>
                  </a:gs>
                </a:gsLst>
                <a:lin ang="5400000" scaled="0"/>
              </a:gradFill>
            </a:endParaRPr>
          </a:p>
        </p:txBody>
      </p:sp>
      <p:sp>
        <p:nvSpPr>
          <p:cNvPr id="11" name="Oval 10"/>
          <p:cNvSpPr/>
          <p:nvPr/>
        </p:nvSpPr>
        <p:spPr bwMode="auto">
          <a:xfrm>
            <a:off x="11709400" y="5666640"/>
            <a:ext cx="727895" cy="697793"/>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2" name="Moon 11"/>
          <p:cNvSpPr/>
          <p:nvPr/>
        </p:nvSpPr>
        <p:spPr bwMode="auto">
          <a:xfrm flipH="1">
            <a:off x="12100562" y="5666712"/>
            <a:ext cx="336733" cy="697721"/>
          </a:xfrm>
          <a:prstGeom prst="moon">
            <a:avLst/>
          </a:prstGeom>
          <a:solidFill>
            <a:schemeClr val="bg1">
              <a:alpha val="2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Rectangle 12"/>
          <p:cNvSpPr/>
          <p:nvPr/>
        </p:nvSpPr>
        <p:spPr bwMode="auto">
          <a:xfrm>
            <a:off x="12122182" y="4863828"/>
            <a:ext cx="3807312" cy="705889"/>
          </a:xfrm>
          <a:prstGeom prst="rect">
            <a:avLst/>
          </a:prstGeom>
          <a:solidFill>
            <a:schemeClr val="bg1">
              <a:lumMod val="75000"/>
            </a:schemeClr>
          </a:solidFill>
          <a:ln>
            <a:noFill/>
            <a:headEnd type="none" w="med" len="med"/>
            <a:tailEnd type="none" w="med" len="med"/>
          </a:ln>
          <a:effectLst>
            <a:glow rad="1397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457200" tIns="0" rIns="91436" bIns="137160" numCol="1" rtlCol="0" anchor="ctr" anchorCtr="0" compatLnSpc="1">
            <a:prstTxWarp prst="textNoShape">
              <a:avLst/>
            </a:prstTxWarp>
          </a:bodyPr>
          <a:lstStyle/>
          <a:p>
            <a:pPr defTabSz="914099">
              <a:lnSpc>
                <a:spcPct val="200000"/>
              </a:lnSpc>
            </a:pPr>
            <a:r>
              <a:rPr lang="en-US" b="1" dirty="0" smtClean="0">
                <a:gradFill>
                  <a:gsLst>
                    <a:gs pos="0">
                      <a:srgbClr val="FFFFFF"/>
                    </a:gs>
                    <a:gs pos="100000">
                      <a:srgbClr val="FFFFFF"/>
                    </a:gs>
                  </a:gsLst>
                  <a:lin ang="5400000" scaled="0"/>
                </a:gradFill>
              </a:rPr>
              <a:t>Define a question</a:t>
            </a:r>
          </a:p>
        </p:txBody>
      </p:sp>
      <p:sp>
        <p:nvSpPr>
          <p:cNvPr id="14" name="Oval 13"/>
          <p:cNvSpPr/>
          <p:nvPr/>
        </p:nvSpPr>
        <p:spPr bwMode="auto">
          <a:xfrm>
            <a:off x="11709400" y="4861837"/>
            <a:ext cx="727465" cy="703795"/>
          </a:xfrm>
          <a:prstGeom prst="ellipse">
            <a:avLst/>
          </a:prstGeom>
          <a:solidFill>
            <a:schemeClr val="accent1"/>
          </a:solidFill>
          <a:ln>
            <a:noFill/>
            <a:headEnd type="none" w="med" len="med"/>
            <a:tailEnd type="none" w="med" len="med"/>
          </a:ln>
          <a:effectLst>
            <a:glow rad="139700">
              <a:schemeClr val="accent1">
                <a:satMod val="175000"/>
                <a:alpha val="40000"/>
              </a:schemeClr>
            </a:glo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1</a:t>
            </a:r>
          </a:p>
        </p:txBody>
      </p:sp>
      <p:sp>
        <p:nvSpPr>
          <p:cNvPr id="15" name="Moon 14"/>
          <p:cNvSpPr/>
          <p:nvPr/>
        </p:nvSpPr>
        <p:spPr bwMode="auto">
          <a:xfrm flipH="1">
            <a:off x="12100132" y="4867911"/>
            <a:ext cx="336733" cy="697721"/>
          </a:xfrm>
          <a:prstGeom prst="moon">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16" name="Group 15"/>
          <p:cNvGrpSpPr/>
          <p:nvPr/>
        </p:nvGrpSpPr>
        <p:grpSpPr>
          <a:xfrm>
            <a:off x="11724437" y="7225651"/>
            <a:ext cx="4205056" cy="717346"/>
            <a:chOff x="11724437" y="2958914"/>
            <a:chExt cx="4208802" cy="717346"/>
          </a:xfrm>
        </p:grpSpPr>
        <p:sp>
          <p:nvSpPr>
            <p:cNvPr id="17" name="Rectangle 16"/>
            <p:cNvSpPr/>
            <p:nvPr/>
          </p:nvSpPr>
          <p:spPr bwMode="auto">
            <a:xfrm>
              <a:off x="12083728" y="2958914"/>
              <a:ext cx="3849511" cy="705889"/>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457200" tIns="0" rIns="91436" bIns="137160" numCol="1" rtlCol="0" anchor="ctr" anchorCtr="0" compatLnSpc="1">
              <a:prstTxWarp prst="textNoShape">
                <a:avLst/>
              </a:prstTxWarp>
            </a:bodyPr>
            <a:lstStyle/>
            <a:p>
              <a:pPr defTabSz="914099">
                <a:lnSpc>
                  <a:spcPct val="200000"/>
                </a:lnSpc>
              </a:pPr>
              <a:r>
                <a:rPr lang="en-US" b="1" dirty="0">
                  <a:gradFill>
                    <a:gsLst>
                      <a:gs pos="0">
                        <a:srgbClr val="FFFFFF"/>
                      </a:gs>
                      <a:gs pos="100000">
                        <a:srgbClr val="FFFFFF"/>
                      </a:gs>
                    </a:gsLst>
                    <a:lin ang="5400000" scaled="0"/>
                  </a:gradFill>
                </a:rPr>
                <a:t>Communicate Result</a:t>
              </a:r>
            </a:p>
          </p:txBody>
        </p:sp>
        <p:sp>
          <p:nvSpPr>
            <p:cNvPr id="18" name="Oval 17"/>
            <p:cNvSpPr/>
            <p:nvPr/>
          </p:nvSpPr>
          <p:spPr bwMode="auto">
            <a:xfrm>
              <a:off x="11724437" y="2958914"/>
              <a:ext cx="748291" cy="717346"/>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19" name="Moon 18"/>
            <p:cNvSpPr/>
            <p:nvPr/>
          </p:nvSpPr>
          <p:spPr bwMode="auto">
            <a:xfrm flipH="1">
              <a:off x="12135995" y="2972402"/>
              <a:ext cx="336733" cy="697721"/>
            </a:xfrm>
            <a:prstGeom prst="moon">
              <a:avLst/>
            </a:prstGeom>
            <a:solidFill>
              <a:schemeClr val="bg1">
                <a:alpha val="2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360234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a:xfrm>
            <a:off x="1671638" y="3271838"/>
            <a:ext cx="12319000" cy="744991"/>
          </a:xfrm>
          <a:solidFill>
            <a:schemeClr val="tx2"/>
          </a:solidFill>
        </p:spPr>
        <p:txBody>
          <a:bodyPr anchor="ctr"/>
          <a:lstStyle/>
          <a:p>
            <a:r>
              <a:rPr lang="en-US" b="1" dirty="0">
                <a:solidFill>
                  <a:schemeClr val="bg1"/>
                </a:solidFill>
                <a:latin typeface="Courier New" panose="02070309020205020404" pitchFamily="49" charset="0"/>
                <a:cs typeface="Courier New" panose="02070309020205020404" pitchFamily="49" charset="0"/>
              </a:rPr>
              <a:t>$ kitchen </a:t>
            </a:r>
            <a:r>
              <a:rPr lang="en-US" b="1" dirty="0" smtClean="0">
                <a:solidFill>
                  <a:schemeClr val="bg1"/>
                </a:solidFill>
                <a:latin typeface="Courier New" panose="02070309020205020404" pitchFamily="49" charset="0"/>
                <a:cs typeface="Courier New" panose="02070309020205020404" pitchFamily="49" charset="0"/>
              </a:rPr>
              <a:t>test [</a:t>
            </a:r>
            <a:r>
              <a:rPr lang="en-US" b="1" dirty="0" err="1" smtClean="0">
                <a:solidFill>
                  <a:schemeClr val="bg1"/>
                </a:solidFill>
                <a:latin typeface="Courier New" panose="02070309020205020404" pitchFamily="49" charset="0"/>
                <a:cs typeface="Courier New" panose="02070309020205020404" pitchFamily="49" charset="0"/>
              </a:rPr>
              <a:t>INSTANCE|REGEXP|all</a:t>
            </a:r>
            <a:r>
              <a:rPr lang="en-US" b="1" dirty="0">
                <a:solidFill>
                  <a:schemeClr val="bg1"/>
                </a:solidFill>
                <a:latin typeface="Courier New" panose="02070309020205020404" pitchFamily="49" charset="0"/>
                <a:cs typeface="Courier New" panose="02070309020205020404" pitchFamily="49" charset="0"/>
              </a:rPr>
              <a:t>]</a:t>
            </a:r>
          </a:p>
        </p:txBody>
      </p:sp>
      <p:sp>
        <p:nvSpPr>
          <p:cNvPr id="19" name="Rounded Rectangle 18"/>
          <p:cNvSpPr/>
          <p:nvPr/>
        </p:nvSpPr>
        <p:spPr bwMode="auto">
          <a:xfrm>
            <a:off x="1652868" y="5251077"/>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a:t>
            </a:r>
            <a:endParaRPr lang="en-US" sz="2400" b="1" dirty="0" smtClean="0">
              <a:gradFill>
                <a:gsLst>
                  <a:gs pos="0">
                    <a:srgbClr val="FFFFFF"/>
                  </a:gs>
                  <a:gs pos="100000">
                    <a:srgbClr val="FFFFFF"/>
                  </a:gs>
                </a:gsLst>
                <a:lin ang="5400000" scaled="0"/>
              </a:gradFill>
            </a:endParaRPr>
          </a:p>
        </p:txBody>
      </p:sp>
      <p:sp>
        <p:nvSpPr>
          <p:cNvPr id="20" name="Rounded Rectangle 19"/>
          <p:cNvSpPr/>
          <p:nvPr/>
        </p:nvSpPr>
        <p:spPr bwMode="auto">
          <a:xfrm>
            <a:off x="1671638" y="4358000"/>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Test Instance</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6091092" y="4358000"/>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9330071" y="4358000"/>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 Cookbooks</a:t>
            </a:r>
          </a:p>
          <a:p>
            <a:pPr algn="ctr" defTabSz="914099"/>
            <a:r>
              <a:rPr lang="en-US" sz="2000" b="1" dirty="0" smtClean="0">
                <a:gradFill>
                  <a:gsLst>
                    <a:gs pos="0">
                      <a:srgbClr val="FFFFFF"/>
                    </a:gs>
                    <a:gs pos="100000">
                      <a:srgbClr val="FFFFFF"/>
                    </a:gs>
                  </a:gsLst>
                  <a:lin ang="5400000" scaled="0"/>
                </a:gradFill>
              </a:rPr>
              <a:t>Apply the Run List</a:t>
            </a:r>
          </a:p>
        </p:txBody>
      </p:sp>
      <p:sp>
        <p:nvSpPr>
          <p:cNvPr id="26" name="Rounded Rectangle 25"/>
          <p:cNvSpPr/>
          <p:nvPr/>
        </p:nvSpPr>
        <p:spPr bwMode="auto">
          <a:xfrm>
            <a:off x="12739539" y="4365393"/>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27" name="Right Arrow 26"/>
          <p:cNvSpPr/>
          <p:nvPr/>
        </p:nvSpPr>
        <p:spPr bwMode="auto">
          <a:xfrm>
            <a:off x="5672309" y="4358000"/>
            <a:ext cx="571500" cy="696941"/>
          </a:xfrm>
          <a:prstGeom prst="rightArrow">
            <a:avLst/>
          </a:prstGeom>
          <a:solidFill>
            <a:schemeClr val="bg1">
              <a:alpha val="50000"/>
            </a:schemeClr>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8" name="Right Arrow 27"/>
          <p:cNvSpPr/>
          <p:nvPr/>
        </p:nvSpPr>
        <p:spPr bwMode="auto">
          <a:xfrm>
            <a:off x="8897824" y="4358000"/>
            <a:ext cx="571500" cy="696941"/>
          </a:xfrm>
          <a:prstGeom prst="rightArrow">
            <a:avLst/>
          </a:prstGeom>
          <a:solidFill>
            <a:schemeClr val="bg1">
              <a:alpha val="50000"/>
            </a:schemeClr>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Right Arrow 28"/>
          <p:cNvSpPr/>
          <p:nvPr/>
        </p:nvSpPr>
        <p:spPr bwMode="auto">
          <a:xfrm>
            <a:off x="12360956" y="4350607"/>
            <a:ext cx="571500" cy="696941"/>
          </a:xfrm>
          <a:prstGeom prst="rightArrow">
            <a:avLst/>
          </a:prstGeom>
          <a:solidFill>
            <a:schemeClr val="bg1">
              <a:alpha val="50000"/>
            </a:schemeClr>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0" name="Rectangle 29"/>
          <p:cNvSpPr/>
          <p:nvPr/>
        </p:nvSpPr>
        <p:spPr bwMode="auto">
          <a:xfrm>
            <a:off x="1443188" y="4267340"/>
            <a:ext cx="13951527" cy="870868"/>
          </a:xfrm>
          <a:prstGeom prst="rect">
            <a:avLst/>
          </a:prstGeom>
          <a:solidFill>
            <a:schemeClr val="bg1">
              <a:alpha val="43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ight Arrow 30"/>
          <p:cNvSpPr/>
          <p:nvPr/>
        </p:nvSpPr>
        <p:spPr bwMode="auto">
          <a:xfrm rot="5400000">
            <a:off x="10664721" y="4938046"/>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2" name="Right Arrow 31"/>
          <p:cNvSpPr/>
          <p:nvPr/>
        </p:nvSpPr>
        <p:spPr bwMode="auto">
          <a:xfrm rot="5400000">
            <a:off x="13708872" y="4938045"/>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3" name="Right Arrow 32"/>
          <p:cNvSpPr/>
          <p:nvPr/>
        </p:nvSpPr>
        <p:spPr bwMode="auto">
          <a:xfrm rot="5400000">
            <a:off x="3331243" y="4938045"/>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4" name="Rounded Rectangle 33"/>
          <p:cNvSpPr/>
          <p:nvPr/>
        </p:nvSpPr>
        <p:spPr bwMode="auto">
          <a:xfrm>
            <a:off x="1671638" y="6170001"/>
            <a:ext cx="4151376" cy="689548"/>
          </a:xfrm>
          <a:prstGeom prst="roundRect">
            <a:avLst/>
          </a:prstGeom>
          <a:solidFill>
            <a:srgbClr val="C00000"/>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Create Test Instance</a:t>
            </a:r>
            <a:endParaRPr lang="en-US" sz="2400" b="1" dirty="0" smtClean="0">
              <a:gradFill>
                <a:gsLst>
                  <a:gs pos="0">
                    <a:srgbClr val="FFFFFF"/>
                  </a:gs>
                  <a:gs pos="100000">
                    <a:srgbClr val="FFFFFF"/>
                  </a:gs>
                </a:gsLst>
                <a:lin ang="5400000" scaled="0"/>
              </a:gradFill>
            </a:endParaRPr>
          </a:p>
        </p:txBody>
      </p:sp>
      <p:sp>
        <p:nvSpPr>
          <p:cNvPr id="35" name="Rounded Rectangle 34"/>
          <p:cNvSpPr/>
          <p:nvPr/>
        </p:nvSpPr>
        <p:spPr bwMode="auto">
          <a:xfrm>
            <a:off x="6091092" y="6170001"/>
            <a:ext cx="2971800" cy="689548"/>
          </a:xfrm>
          <a:prstGeom prst="roundRect">
            <a:avLst/>
          </a:prstGeom>
          <a:solidFill>
            <a:schemeClr val="accent1"/>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Install Chef</a:t>
            </a:r>
            <a:endParaRPr lang="en-US" sz="2400" b="1" dirty="0" smtClean="0">
              <a:gradFill>
                <a:gsLst>
                  <a:gs pos="0">
                    <a:srgbClr val="FFFFFF"/>
                  </a:gs>
                  <a:gs pos="100000">
                    <a:srgbClr val="FFFFFF"/>
                  </a:gs>
                </a:gsLst>
                <a:lin ang="5400000" scaled="0"/>
              </a:gradFill>
            </a:endParaRPr>
          </a:p>
        </p:txBody>
      </p:sp>
      <p:sp>
        <p:nvSpPr>
          <p:cNvPr id="36" name="Rounded Rectangle 35"/>
          <p:cNvSpPr/>
          <p:nvPr/>
        </p:nvSpPr>
        <p:spPr bwMode="auto">
          <a:xfrm>
            <a:off x="9330071" y="6170001"/>
            <a:ext cx="3200400" cy="689548"/>
          </a:xfrm>
          <a:prstGeom prst="roundRect">
            <a:avLst/>
          </a:prstGeom>
          <a:solidFill>
            <a:schemeClr val="accent5"/>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Sync Cookbooks</a:t>
            </a:r>
          </a:p>
          <a:p>
            <a:pPr algn="ctr" defTabSz="914099"/>
            <a:r>
              <a:rPr lang="en-US" sz="2000" b="1" dirty="0" smtClean="0">
                <a:gradFill>
                  <a:gsLst>
                    <a:gs pos="0">
                      <a:srgbClr val="FFFFFF"/>
                    </a:gs>
                    <a:gs pos="100000">
                      <a:srgbClr val="FFFFFF"/>
                    </a:gs>
                  </a:gsLst>
                  <a:lin ang="5400000" scaled="0"/>
                </a:gradFill>
              </a:rPr>
              <a:t>Apply the Run List</a:t>
            </a:r>
          </a:p>
        </p:txBody>
      </p:sp>
      <p:sp>
        <p:nvSpPr>
          <p:cNvPr id="37" name="Rounded Rectangle 36"/>
          <p:cNvSpPr/>
          <p:nvPr/>
        </p:nvSpPr>
        <p:spPr bwMode="auto">
          <a:xfrm>
            <a:off x="12739539" y="6177394"/>
            <a:ext cx="2445497" cy="689548"/>
          </a:xfrm>
          <a:prstGeom prst="roundRect">
            <a:avLst/>
          </a:prstGeom>
          <a:solidFill>
            <a:schemeClr val="accent4"/>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smtClean="0">
                <a:gradFill>
                  <a:gsLst>
                    <a:gs pos="0">
                      <a:srgbClr val="FFFFFF"/>
                    </a:gs>
                    <a:gs pos="100000">
                      <a:srgbClr val="FFFFFF"/>
                    </a:gs>
                  </a:gsLst>
                  <a:lin ang="5400000" scaled="0"/>
                </a:gradFill>
              </a:rPr>
              <a:t>Execute Tests</a:t>
            </a:r>
            <a:endParaRPr lang="en-US" sz="2400" b="1" dirty="0" smtClean="0">
              <a:gradFill>
                <a:gsLst>
                  <a:gs pos="0">
                    <a:srgbClr val="FFFFFF"/>
                  </a:gs>
                  <a:gs pos="100000">
                    <a:srgbClr val="FFFFFF"/>
                  </a:gs>
                </a:gsLst>
                <a:lin ang="5400000" scaled="0"/>
              </a:gradFill>
            </a:endParaRPr>
          </a:p>
        </p:txBody>
      </p:sp>
      <p:sp>
        <p:nvSpPr>
          <p:cNvPr id="38" name="Right Arrow 37"/>
          <p:cNvSpPr/>
          <p:nvPr/>
        </p:nvSpPr>
        <p:spPr bwMode="auto">
          <a:xfrm>
            <a:off x="5672309" y="6170001"/>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9" name="Right Arrow 38"/>
          <p:cNvSpPr/>
          <p:nvPr/>
        </p:nvSpPr>
        <p:spPr bwMode="auto">
          <a:xfrm>
            <a:off x="8897824" y="6170001"/>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0" name="Right Arrow 39"/>
          <p:cNvSpPr/>
          <p:nvPr/>
        </p:nvSpPr>
        <p:spPr bwMode="auto">
          <a:xfrm>
            <a:off x="12360956" y="6162608"/>
            <a:ext cx="571500"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1" name="Curved Down Arrow 40"/>
          <p:cNvSpPr/>
          <p:nvPr/>
        </p:nvSpPr>
        <p:spPr bwMode="auto">
          <a:xfrm rot="16200000" flipH="1">
            <a:off x="402074" y="5450070"/>
            <a:ext cx="1435960" cy="1397790"/>
          </a:xfrm>
          <a:prstGeom prst="curvedDownArrow">
            <a:avLst/>
          </a:prstGeom>
          <a:solidFill>
            <a:schemeClr val="bg1"/>
          </a:solidFill>
          <a:ln>
            <a:solidFill>
              <a:schemeClr val="bg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2" name="Rounded Rectangle 41"/>
          <p:cNvSpPr/>
          <p:nvPr/>
        </p:nvSpPr>
        <p:spPr bwMode="auto">
          <a:xfrm>
            <a:off x="1671638" y="7072331"/>
            <a:ext cx="13532168" cy="689548"/>
          </a:xfrm>
          <a:prstGeom prst="roundRect">
            <a:avLst/>
          </a:prstGeom>
          <a:solidFill>
            <a:schemeClr val="bg1">
              <a:lumMod val="50000"/>
            </a:schemeClr>
          </a:solidFill>
          <a:ln>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Destroy</a:t>
            </a:r>
            <a:endParaRPr lang="en-US" sz="2400" b="1" dirty="0" smtClean="0">
              <a:gradFill>
                <a:gsLst>
                  <a:gs pos="0">
                    <a:srgbClr val="FFFFFF"/>
                  </a:gs>
                  <a:gs pos="100000">
                    <a:srgbClr val="FFFFFF"/>
                  </a:gs>
                </a:gsLst>
                <a:lin ang="5400000" scaled="0"/>
              </a:gradFill>
            </a:endParaRPr>
          </a:p>
        </p:txBody>
      </p:sp>
      <p:sp>
        <p:nvSpPr>
          <p:cNvPr id="43" name="Right Arrow 42"/>
          <p:cNvSpPr/>
          <p:nvPr/>
        </p:nvSpPr>
        <p:spPr bwMode="auto">
          <a:xfrm rot="5400000">
            <a:off x="13672704" y="6723857"/>
            <a:ext cx="579165" cy="696941"/>
          </a:xfrm>
          <a:prstGeom prst="rightArrow">
            <a:avLst/>
          </a:prstGeom>
          <a:solidFill>
            <a:schemeClr val="bg1"/>
          </a:solidFill>
          <a:ln>
            <a:solidFill>
              <a:schemeClr val="bg1">
                <a:lumMod val="50000"/>
              </a:schemeClr>
            </a:solid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985001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sp>
        <p:nvSpPr>
          <p:cNvPr id="3" name="Subtitle 2"/>
          <p:cNvSpPr>
            <a:spLocks noGrp="1"/>
          </p:cNvSpPr>
          <p:nvPr>
            <p:ph type="subTitle" idx="1"/>
          </p:nvPr>
        </p:nvSpPr>
        <p:spPr/>
        <p:txBody>
          <a:bodyPr/>
          <a:lstStyle/>
          <a:p>
            <a:r>
              <a:rPr lang="en-US" dirty="0" smtClean="0"/>
              <a:t>Destroying the instance ensures that the policy is being applied to a new instance.</a:t>
            </a:r>
          </a:p>
          <a:p>
            <a:endParaRPr lang="en-US" dirty="0"/>
          </a:p>
          <a:p>
            <a:r>
              <a:rPr lang="en-US" dirty="0" smtClean="0"/>
              <a:t>Before committing your changes run:</a:t>
            </a:r>
          </a:p>
        </p:txBody>
      </p:sp>
      <p:sp>
        <p:nvSpPr>
          <p:cNvPr id="4" name="Subtitle 2"/>
          <p:cNvSpPr txBox="1">
            <a:spLocks/>
          </p:cNvSpPr>
          <p:nvPr/>
        </p:nvSpPr>
        <p:spPr bwMode="white">
          <a:xfrm>
            <a:off x="1671638" y="5219391"/>
            <a:ext cx="12319000" cy="744991"/>
          </a:xfrm>
          <a:prstGeom prst="rect">
            <a:avLst/>
          </a:prstGeom>
          <a:solidFill>
            <a:schemeClr val="tx2"/>
          </a:solidFill>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smtClean="0">
                <a:solidFill>
                  <a:schemeClr val="bg1"/>
                </a:solidFill>
                <a:latin typeface="Courier New" panose="02070309020205020404" pitchFamily="49" charset="0"/>
                <a:cs typeface="Courier New" panose="02070309020205020404" pitchFamily="49" charset="0"/>
              </a:rPr>
              <a:t>$ kitchen test</a:t>
            </a:r>
            <a:endParaRPr lang="en-US"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2670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b="1" dirty="0" smtClean="0"/>
              <a:t>Faster</a:t>
            </a:r>
            <a:r>
              <a:rPr lang="en-US" dirty="0" smtClean="0"/>
              <a:t> execution time</a:t>
            </a:r>
          </a:p>
          <a:p>
            <a:endParaRPr lang="en-US" dirty="0" smtClean="0"/>
          </a:p>
          <a:p>
            <a:r>
              <a:rPr lang="en-US" dirty="0" smtClean="0"/>
              <a:t>Running converge twice will ensure your policy applies without error to </a:t>
            </a:r>
            <a:r>
              <a:rPr lang="en-US" b="1" dirty="0" smtClean="0"/>
              <a:t>existing instances</a:t>
            </a:r>
            <a:endParaRPr lang="en-US" b="1" dirty="0"/>
          </a:p>
        </p:txBody>
      </p:sp>
      <p:sp>
        <p:nvSpPr>
          <p:cNvPr id="3" name="Subtitle 2"/>
          <p:cNvSpPr>
            <a:spLocks noGrp="1"/>
          </p:cNvSpPr>
          <p:nvPr>
            <p:ph sz="quarter" idx="12"/>
          </p:nvPr>
        </p:nvSpPr>
        <p:spPr/>
        <p:txBody>
          <a:bodyPr/>
          <a:lstStyle/>
          <a:p>
            <a:r>
              <a:rPr lang="en-US" b="1" dirty="0" smtClean="0"/>
              <a:t>Slower</a:t>
            </a:r>
            <a:r>
              <a:rPr lang="en-US" dirty="0" smtClean="0"/>
              <a:t> execution time</a:t>
            </a:r>
          </a:p>
          <a:p>
            <a:endParaRPr lang="en-US" dirty="0"/>
          </a:p>
          <a:p>
            <a:r>
              <a:rPr lang="en-US" dirty="0" smtClean="0"/>
              <a:t>Running test will ensure your policy applies without error to any </a:t>
            </a:r>
            <a:r>
              <a:rPr lang="en-US" b="1" dirty="0" smtClean="0"/>
              <a:t>new instances</a:t>
            </a:r>
          </a:p>
        </p:txBody>
      </p:sp>
      <p:sp>
        <p:nvSpPr>
          <p:cNvPr id="5" name="Text Placeholder 4"/>
          <p:cNvSpPr>
            <a:spLocks noGrp="1"/>
          </p:cNvSpPr>
          <p:nvPr>
            <p:ph type="body" sz="quarter" idx="15"/>
          </p:nvPr>
        </p:nvSpPr>
        <p:spPr/>
        <p:txBody>
          <a:bodyPr/>
          <a:lstStyle/>
          <a:p>
            <a:r>
              <a:rPr lang="en-US" dirty="0" smtClean="0"/>
              <a:t>Converge &amp; Verify</a:t>
            </a:r>
            <a:endParaRPr lang="en-US" dirty="0"/>
          </a:p>
        </p:txBody>
      </p:sp>
      <p:sp>
        <p:nvSpPr>
          <p:cNvPr id="6" name="Text Placeholder 5"/>
          <p:cNvSpPr>
            <a:spLocks noGrp="1"/>
          </p:cNvSpPr>
          <p:nvPr>
            <p:ph type="body" sz="quarter" idx="16"/>
          </p:nvPr>
        </p:nvSpPr>
        <p:spPr/>
        <p:txBody>
          <a:bodyPr/>
          <a:lstStyle/>
          <a:p>
            <a:r>
              <a:rPr lang="en-US" dirty="0" smtClean="0"/>
              <a:t>Test</a:t>
            </a:r>
            <a:endParaRPr lang="en-US" dirty="0"/>
          </a:p>
        </p:txBody>
      </p:sp>
    </p:spTree>
    <p:extLst>
      <p:ext uri="{BB962C8B-B14F-4D97-AF65-F5344CB8AC3E}">
        <p14:creationId xmlns:p14="http://schemas.microsoft.com/office/powerpoint/2010/main" val="8418409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 Kitchen's Commands and Configuration</a:t>
            </a:r>
            <a:endParaRPr lang="en-US" dirty="0"/>
          </a:p>
        </p:txBody>
      </p:sp>
      <p:pic>
        <p:nvPicPr>
          <p:cNvPr id="4" name="Picture 3"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71" y="1115965"/>
            <a:ext cx="10627458" cy="6912070"/>
          </a:xfrm>
          <a:prstGeom prst="rect">
            <a:avLst/>
          </a:prstGeom>
        </p:spPr>
      </p:pic>
      <p:sp>
        <p:nvSpPr>
          <p:cNvPr id="5" name="Rounded Rectangle 4"/>
          <p:cNvSpPr/>
          <p:nvPr/>
        </p:nvSpPr>
        <p:spPr bwMode="auto">
          <a:xfrm>
            <a:off x="6635261" y="4306277"/>
            <a:ext cx="3029781" cy="50687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Install Chef</a:t>
            </a:r>
          </a:p>
        </p:txBody>
      </p:sp>
      <p:sp>
        <p:nvSpPr>
          <p:cNvPr id="6" name="Rounded Rectangle 5"/>
          <p:cNvSpPr/>
          <p:nvPr/>
        </p:nvSpPr>
        <p:spPr bwMode="auto">
          <a:xfrm>
            <a:off x="6635261" y="5744308"/>
            <a:ext cx="3029781" cy="508000"/>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Apply the Run List</a:t>
            </a:r>
          </a:p>
        </p:txBody>
      </p:sp>
      <p:sp>
        <p:nvSpPr>
          <p:cNvPr id="7" name="Rounded Rectangle 6"/>
          <p:cNvSpPr/>
          <p:nvPr/>
        </p:nvSpPr>
        <p:spPr bwMode="auto">
          <a:xfrm>
            <a:off x="6635260" y="6460739"/>
            <a:ext cx="3029782" cy="514292"/>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Execute Tests</a:t>
            </a:r>
          </a:p>
        </p:txBody>
      </p:sp>
      <p:sp>
        <p:nvSpPr>
          <p:cNvPr id="8" name="Rounded Rectangle 7"/>
          <p:cNvSpPr/>
          <p:nvPr/>
        </p:nvSpPr>
        <p:spPr bwMode="auto">
          <a:xfrm>
            <a:off x="6635261" y="3583554"/>
            <a:ext cx="3029781" cy="506877"/>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Create Test Instance</a:t>
            </a:r>
          </a:p>
        </p:txBody>
      </p:sp>
      <p:sp>
        <p:nvSpPr>
          <p:cNvPr id="9" name="Rounded Rectangle 8"/>
          <p:cNvSpPr/>
          <p:nvPr/>
        </p:nvSpPr>
        <p:spPr bwMode="auto">
          <a:xfrm>
            <a:off x="6635260" y="5021585"/>
            <a:ext cx="3029782" cy="514292"/>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Synchronize Cookbooks</a:t>
            </a:r>
          </a:p>
        </p:txBody>
      </p:sp>
    </p:spTree>
    <p:extLst>
      <p:ext uri="{BB962C8B-B14F-4D97-AF65-F5344CB8AC3E}">
        <p14:creationId xmlns:p14="http://schemas.microsoft.com/office/powerpoint/2010/main" val="6372709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Writing and Executing an Integration Test</a:t>
            </a:r>
            <a:endParaRPr lang="en-US" dirty="0"/>
          </a:p>
        </p:txBody>
      </p:sp>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Learn about Test Kitchen's configuration and command-line interface</a:t>
            </a:r>
          </a:p>
          <a:p>
            <a:pPr marL="342900" indent="-342900">
              <a:buFont typeface="Wingdings" charset="2"/>
              <a:buChar char="q"/>
            </a:pPr>
            <a:r>
              <a:rPr lang="en-US" dirty="0" smtClean="0"/>
              <a:t>Learn about the </a:t>
            </a:r>
            <a:r>
              <a:rPr lang="en-US" dirty="0" err="1" smtClean="0"/>
              <a:t>InSpec</a:t>
            </a:r>
            <a:r>
              <a:rPr lang="en-US" dirty="0" smtClean="0"/>
              <a:t> language</a:t>
            </a:r>
          </a:p>
          <a:p>
            <a:pPr marL="342900" indent="-342900">
              <a:buFont typeface="Wingdings" charset="2"/>
              <a:buChar char="q"/>
            </a:pPr>
            <a:r>
              <a:rPr lang="en-US" dirty="0"/>
              <a:t>Perform TDD with Test Kitchen and </a:t>
            </a:r>
            <a:r>
              <a:rPr lang="en-US" dirty="0" err="1"/>
              <a:t>InSpec</a:t>
            </a:r>
            <a:endParaRPr lang="en-US" dirty="0"/>
          </a:p>
        </p:txBody>
      </p:sp>
    </p:spTree>
    <p:extLst>
      <p:ext uri="{BB962C8B-B14F-4D97-AF65-F5344CB8AC3E}">
        <p14:creationId xmlns:p14="http://schemas.microsoft.com/office/powerpoint/2010/main" val="17293980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56746" y="2294619"/>
            <a:ext cx="9733891" cy="852712"/>
          </a:xfrm>
        </p:spPr>
        <p:txBody>
          <a:bodyPr>
            <a:normAutofit fontScale="90000"/>
          </a:bodyPr>
          <a:lstStyle/>
          <a:p>
            <a:r>
              <a:rPr lang="en-US" dirty="0" smtClean="0"/>
              <a:t>extends RSpec</a:t>
            </a:r>
            <a:endParaRPr lang="en-US" dirty="0"/>
          </a:p>
        </p:txBody>
      </p:sp>
      <p:sp>
        <p:nvSpPr>
          <p:cNvPr id="3" name="Subtitle 2"/>
          <p:cNvSpPr>
            <a:spLocks noGrp="1"/>
          </p:cNvSpPr>
          <p:nvPr>
            <p:ph type="subTitle" idx="1"/>
          </p:nvPr>
        </p:nvSpPr>
        <p:spPr>
          <a:xfrm>
            <a:off x="1671638" y="3271838"/>
            <a:ext cx="9022866" cy="3346421"/>
          </a:xfrm>
        </p:spPr>
        <p:txBody>
          <a:bodyPr/>
          <a:lstStyle/>
          <a:p>
            <a:r>
              <a:rPr lang="en-US" i="1" dirty="0" smtClean="0"/>
              <a:t>RSpec</a:t>
            </a:r>
            <a:r>
              <a:rPr lang="en-US" dirty="0" smtClean="0"/>
              <a:t> is a Domain Specific Language (DSL) that allows you to express and execute expectations. These expectations are expressed in examples that are asserted in different example groups.</a:t>
            </a:r>
          </a:p>
          <a:p>
            <a:endParaRPr lang="en-US" dirty="0"/>
          </a:p>
          <a:p>
            <a:r>
              <a:rPr lang="en-US" b="1" i="1" dirty="0" err="1" smtClean="0"/>
              <a:t>InSpec</a:t>
            </a:r>
            <a:r>
              <a:rPr lang="en-US" b="1" dirty="0" smtClean="0"/>
              <a:t> </a:t>
            </a:r>
            <a:r>
              <a:rPr lang="en-US" dirty="0" smtClean="0"/>
              <a:t>provides helpers and tools that allow you to express </a:t>
            </a:r>
            <a:r>
              <a:rPr lang="en-US" u="sng" dirty="0" smtClean="0"/>
              <a:t>expectations about the state of infrastructure</a:t>
            </a:r>
            <a:r>
              <a:rPr lang="en-US" dirty="0" smtClean="0"/>
              <a:t>.</a:t>
            </a:r>
            <a:endParaRPr lang="en-US" dirty="0"/>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       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tx1">
                <a:lumMod val="20000"/>
                <a:lumOff val="8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b="1" dirty="0" smtClean="0">
                <a:gradFill>
                  <a:gsLst>
                    <a:gs pos="0">
                      <a:srgbClr val="FFFFFF"/>
                    </a:gs>
                    <a:gs pos="100000">
                      <a:srgbClr val="FFFFFF"/>
                    </a:gs>
                  </a:gsLst>
                  <a:lin ang="5400000" scaled="0"/>
                </a:gra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b="1" dirty="0" smtClean="0">
                <a:gradFill>
                  <a:gsLst>
                    <a:gs pos="0">
                      <a:srgbClr val="FFFFFF"/>
                    </a:gs>
                    <a:gs pos="100000">
                      <a:srgbClr val="FFFFFF"/>
                    </a:gs>
                  </a:gsLst>
                  <a:lin ang="5400000" scaled="0"/>
                </a:gradFill>
              </a:endParaRPr>
            </a:p>
          </p:txBody>
        </p:sp>
      </p:grpSp>
      <p:pic>
        <p:nvPicPr>
          <p:cNvPr id="9"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875" y="2457455"/>
            <a:ext cx="2473115" cy="60655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0220" y="4677229"/>
            <a:ext cx="587392" cy="587392"/>
          </a:xfrm>
          <a:prstGeom prst="rect">
            <a:avLst/>
          </a:prstGeom>
        </p:spPr>
      </p:pic>
      <p:pic>
        <p:nvPicPr>
          <p:cNvPr id="11"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9964" y="3897940"/>
            <a:ext cx="1753686" cy="43010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08369" y="4677229"/>
            <a:ext cx="512787" cy="50597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28062" y="5599456"/>
            <a:ext cx="371230" cy="371230"/>
          </a:xfrm>
          <a:prstGeom prst="rect">
            <a:avLst/>
          </a:prstGeom>
          <a:effectLst>
            <a:glow rad="63500">
              <a:schemeClr val="accent6">
                <a:lumMod val="20000"/>
                <a:lumOff val="80000"/>
                <a:alpha val="40000"/>
              </a:schemeClr>
            </a:glow>
          </a:effectLst>
        </p:spPr>
      </p:pic>
      <p:grpSp>
        <p:nvGrpSpPr>
          <p:cNvPr id="14" name="Group 13"/>
          <p:cNvGrpSpPr/>
          <p:nvPr/>
        </p:nvGrpSpPr>
        <p:grpSpPr>
          <a:xfrm>
            <a:off x="7196495" y="7539335"/>
            <a:ext cx="1863011" cy="461665"/>
            <a:chOff x="5349177" y="8412652"/>
            <a:chExt cx="1863011" cy="461665"/>
          </a:xfrm>
        </p:grpSpPr>
        <p:sp>
          <p:nvSpPr>
            <p:cNvPr id="15" name="Rectangle 14"/>
            <p:cNvSpPr/>
            <p:nvPr/>
          </p:nvSpPr>
          <p:spPr>
            <a:xfrm>
              <a:off x="5810842" y="8412652"/>
              <a:ext cx="1401346" cy="461665"/>
            </a:xfrm>
            <a:prstGeom prst="rect">
              <a:avLst/>
            </a:prstGeom>
          </p:spPr>
          <p:txBody>
            <a:bodyPr wrap="none">
              <a:spAutoFit/>
            </a:bodyPr>
            <a:lstStyle/>
            <a:p>
              <a:r>
                <a:rPr lang="en-US" smtClean="0">
                  <a:solidFill>
                    <a:schemeClr val="accent4">
                      <a:lumMod val="75000"/>
                    </a:schemeClr>
                  </a:solidFill>
                </a:rPr>
                <a:t>inspec.io</a:t>
              </a:r>
              <a:endParaRPr lang="en-US" dirty="0">
                <a:solidFill>
                  <a:schemeClr val="accent4">
                    <a:lumMod val="75000"/>
                  </a:schemeClr>
                </a:solidFill>
              </a:endParaRPr>
            </a:p>
          </p:txBody>
        </p:sp>
        <p:pic>
          <p:nvPicPr>
            <p:cNvPr id="16" name="Picture 15" descr="reference.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9177" y="8412652"/>
              <a:ext cx="461665" cy="461665"/>
            </a:xfrm>
            <a:prstGeom prst="rect">
              <a:avLst/>
            </a:prstGeom>
          </p:spPr>
        </p:pic>
      </p:grpSp>
    </p:spTree>
    <p:extLst>
      <p:ext uri="{BB962C8B-B14F-4D97-AF65-F5344CB8AC3E}">
        <p14:creationId xmlns:p14="http://schemas.microsoft.com/office/powerpoint/2010/main" val="3632142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InSpec's</a:t>
            </a:r>
            <a:r>
              <a:rPr lang="en-US" dirty="0" smtClean="0"/>
              <a:t> Resources</a:t>
            </a:r>
            <a:endParaRPr lang="en-US" dirty="0"/>
          </a:p>
        </p:txBody>
      </p:sp>
      <p:sp>
        <p:nvSpPr>
          <p:cNvPr id="3" name="Subtitle 2"/>
          <p:cNvSpPr>
            <a:spLocks noGrp="1"/>
          </p:cNvSpPr>
          <p:nvPr>
            <p:ph type="subTitle" idx="1"/>
          </p:nvPr>
        </p:nvSpPr>
        <p:spPr>
          <a:xfrm>
            <a:off x="1671638" y="3271838"/>
            <a:ext cx="12319000" cy="4126489"/>
          </a:xfrm>
        </p:spPr>
        <p:txBody>
          <a:bodyPr/>
          <a:lstStyle/>
          <a:p>
            <a:r>
              <a:rPr lang="en-US" dirty="0" err="1" smtClean="0"/>
              <a:t>InSpec</a:t>
            </a:r>
            <a:r>
              <a:rPr lang="en-US" dirty="0" smtClean="0"/>
              <a:t> provides 87 resources to help you express the state of your system.</a:t>
            </a:r>
          </a:p>
          <a:p>
            <a:endParaRPr lang="en-US" dirty="0"/>
          </a:p>
          <a:p>
            <a:r>
              <a:rPr lang="en-US" sz="2000" dirty="0" err="1" smtClean="0">
                <a:solidFill>
                  <a:schemeClr val="tx1">
                    <a:lumMod val="60000"/>
                    <a:lumOff val="40000"/>
                  </a:schemeClr>
                </a:solidFill>
              </a:rPr>
              <a:t>aide_conf</a:t>
            </a:r>
            <a:r>
              <a:rPr lang="en-US" sz="2000" dirty="0">
                <a:solidFill>
                  <a:schemeClr val="tx1">
                    <a:lumMod val="60000"/>
                    <a:lumOff val="40000"/>
                  </a:schemeClr>
                </a:solidFill>
              </a:rPr>
              <a:t>, </a:t>
            </a:r>
            <a:r>
              <a:rPr lang="en-US" sz="2000" dirty="0" err="1">
                <a:solidFill>
                  <a:schemeClr val="tx1">
                    <a:lumMod val="60000"/>
                    <a:lumOff val="40000"/>
                  </a:schemeClr>
                </a:solidFill>
              </a:rPr>
              <a:t>apache_conf</a:t>
            </a:r>
            <a:r>
              <a:rPr lang="en-US" sz="2000" dirty="0">
                <a:solidFill>
                  <a:schemeClr val="tx1">
                    <a:lumMod val="60000"/>
                    <a:lumOff val="40000"/>
                  </a:schemeClr>
                </a:solidFill>
              </a:rPr>
              <a:t>, apt, </a:t>
            </a:r>
            <a:r>
              <a:rPr lang="en-US" sz="2000" dirty="0" err="1">
                <a:solidFill>
                  <a:schemeClr val="tx1">
                    <a:lumMod val="60000"/>
                    <a:lumOff val="40000"/>
                  </a:schemeClr>
                </a:solidFill>
              </a:rPr>
              <a:t>audit_policy</a:t>
            </a:r>
            <a:r>
              <a:rPr lang="en-US" sz="2000" dirty="0">
                <a:solidFill>
                  <a:schemeClr val="tx1">
                    <a:lumMod val="60000"/>
                    <a:lumOff val="40000"/>
                  </a:schemeClr>
                </a:solidFill>
              </a:rPr>
              <a:t>, </a:t>
            </a:r>
            <a:r>
              <a:rPr lang="en-US" sz="2000" dirty="0" err="1">
                <a:solidFill>
                  <a:schemeClr val="tx1">
                    <a:lumMod val="60000"/>
                    <a:lumOff val="40000"/>
                  </a:schemeClr>
                </a:solidFill>
              </a:rPr>
              <a:t>auditd_conf</a:t>
            </a:r>
            <a:r>
              <a:rPr lang="en-US" sz="2000" dirty="0">
                <a:solidFill>
                  <a:schemeClr val="tx1">
                    <a:lumMod val="60000"/>
                    <a:lumOff val="40000"/>
                  </a:schemeClr>
                </a:solidFill>
              </a:rPr>
              <a:t>, </a:t>
            </a:r>
            <a:r>
              <a:rPr lang="en-US" sz="2000" dirty="0" err="1">
                <a:solidFill>
                  <a:schemeClr val="tx1">
                    <a:lumMod val="60000"/>
                    <a:lumOff val="40000"/>
                  </a:schemeClr>
                </a:solidFill>
              </a:rPr>
              <a:t>auditd_rules</a:t>
            </a:r>
            <a:r>
              <a:rPr lang="en-US" sz="2000" dirty="0">
                <a:solidFill>
                  <a:schemeClr val="tx1">
                    <a:lumMod val="60000"/>
                    <a:lumOff val="40000"/>
                  </a:schemeClr>
                </a:solidFill>
              </a:rPr>
              <a:t>, bash, bond, bridge, </a:t>
            </a:r>
            <a:r>
              <a:rPr lang="en-US" sz="2000" dirty="0" err="1">
                <a:solidFill>
                  <a:schemeClr val="tx1">
                    <a:lumMod val="60000"/>
                    <a:lumOff val="40000"/>
                  </a:schemeClr>
                </a:solidFill>
              </a:rPr>
              <a:t>bsd_service</a:t>
            </a:r>
            <a:r>
              <a:rPr lang="en-US" sz="2000" dirty="0">
                <a:solidFill>
                  <a:schemeClr val="tx1">
                    <a:lumMod val="60000"/>
                    <a:lumOff val="40000"/>
                  </a:schemeClr>
                </a:solidFill>
              </a:rPr>
              <a:t>, command, </a:t>
            </a:r>
            <a:r>
              <a:rPr lang="en-US" sz="2000" dirty="0" err="1">
                <a:solidFill>
                  <a:schemeClr val="tx1">
                    <a:lumMod val="60000"/>
                    <a:lumOff val="40000"/>
                  </a:schemeClr>
                </a:solidFill>
              </a:rPr>
              <a:t>crontab</a:t>
            </a:r>
            <a:r>
              <a:rPr lang="en-US" sz="2000" dirty="0">
                <a:solidFill>
                  <a:schemeClr val="tx1">
                    <a:lumMod val="60000"/>
                    <a:lumOff val="40000"/>
                  </a:schemeClr>
                </a:solidFill>
              </a:rPr>
              <a:t>, csv, directory, </a:t>
            </a:r>
            <a:r>
              <a:rPr lang="en-US" sz="2000" dirty="0" err="1">
                <a:solidFill>
                  <a:schemeClr val="tx1">
                    <a:lumMod val="60000"/>
                    <a:lumOff val="40000"/>
                  </a:schemeClr>
                </a:solidFill>
              </a:rPr>
              <a:t>docker</a:t>
            </a:r>
            <a:r>
              <a:rPr lang="en-US" sz="2000" dirty="0">
                <a:solidFill>
                  <a:schemeClr val="tx1">
                    <a:lumMod val="60000"/>
                    <a:lumOff val="40000"/>
                  </a:schemeClr>
                </a:solidFill>
              </a:rPr>
              <a:t>, </a:t>
            </a:r>
            <a:r>
              <a:rPr lang="en-US" sz="2000" dirty="0" err="1">
                <a:solidFill>
                  <a:schemeClr val="tx1">
                    <a:lumMod val="60000"/>
                    <a:lumOff val="40000"/>
                  </a:schemeClr>
                </a:solidFill>
              </a:rPr>
              <a:t>docker_container</a:t>
            </a:r>
            <a:r>
              <a:rPr lang="en-US" sz="2000" dirty="0">
                <a:solidFill>
                  <a:schemeClr val="tx1">
                    <a:lumMod val="60000"/>
                    <a:lumOff val="40000"/>
                  </a:schemeClr>
                </a:solidFill>
              </a:rPr>
              <a:t>, </a:t>
            </a:r>
            <a:r>
              <a:rPr lang="en-US" sz="2000" dirty="0" err="1">
                <a:solidFill>
                  <a:schemeClr val="tx1">
                    <a:lumMod val="60000"/>
                    <a:lumOff val="40000"/>
                  </a:schemeClr>
                </a:solidFill>
              </a:rPr>
              <a:t>docker_image</a:t>
            </a:r>
            <a:r>
              <a:rPr lang="en-US" sz="2000" dirty="0">
                <a:solidFill>
                  <a:schemeClr val="tx1">
                    <a:lumMod val="60000"/>
                    <a:lumOff val="40000"/>
                  </a:schemeClr>
                </a:solidFill>
              </a:rPr>
              <a:t>, </a:t>
            </a:r>
            <a:r>
              <a:rPr lang="en-US" sz="2000" dirty="0" err="1">
                <a:solidFill>
                  <a:schemeClr val="tx1">
                    <a:lumMod val="60000"/>
                    <a:lumOff val="40000"/>
                  </a:schemeClr>
                </a:solidFill>
              </a:rPr>
              <a:t>etc_group</a:t>
            </a:r>
            <a:r>
              <a:rPr lang="en-US" sz="2000" dirty="0">
                <a:solidFill>
                  <a:schemeClr val="tx1">
                    <a:lumMod val="60000"/>
                    <a:lumOff val="40000"/>
                  </a:schemeClr>
                </a:solidFill>
              </a:rPr>
              <a:t>, </a:t>
            </a:r>
            <a:r>
              <a:rPr lang="en-US" sz="2000" dirty="0" err="1">
                <a:solidFill>
                  <a:schemeClr val="tx1">
                    <a:lumMod val="60000"/>
                    <a:lumOff val="40000"/>
                  </a:schemeClr>
                </a:solidFill>
              </a:rPr>
              <a:t>etc_hosts</a:t>
            </a:r>
            <a:r>
              <a:rPr lang="en-US" sz="2000" dirty="0">
                <a:solidFill>
                  <a:schemeClr val="tx1">
                    <a:lumMod val="60000"/>
                    <a:lumOff val="40000"/>
                  </a:schemeClr>
                </a:solidFill>
              </a:rPr>
              <a:t>, file, gem, group, </a:t>
            </a:r>
            <a:r>
              <a:rPr lang="en-US" sz="2000" dirty="0" err="1">
                <a:solidFill>
                  <a:schemeClr val="tx1">
                    <a:lumMod val="60000"/>
                    <a:lumOff val="40000"/>
                  </a:schemeClr>
                </a:solidFill>
              </a:rPr>
              <a:t>grub_conf</a:t>
            </a:r>
            <a:r>
              <a:rPr lang="en-US" sz="2000" dirty="0">
                <a:solidFill>
                  <a:schemeClr val="tx1">
                    <a:lumMod val="60000"/>
                    <a:lumOff val="40000"/>
                  </a:schemeClr>
                </a:solidFill>
              </a:rPr>
              <a:t>, host, http, </a:t>
            </a:r>
            <a:r>
              <a:rPr lang="en-US" sz="2000" dirty="0" err="1">
                <a:solidFill>
                  <a:schemeClr val="tx1">
                    <a:lumMod val="60000"/>
                    <a:lumOff val="40000"/>
                  </a:schemeClr>
                </a:solidFill>
              </a:rPr>
              <a:t>iis_app</a:t>
            </a:r>
            <a:r>
              <a:rPr lang="en-US" sz="2000" dirty="0">
                <a:solidFill>
                  <a:schemeClr val="tx1">
                    <a:lumMod val="60000"/>
                    <a:lumOff val="40000"/>
                  </a:schemeClr>
                </a:solidFill>
              </a:rPr>
              <a:t>, </a:t>
            </a:r>
            <a:r>
              <a:rPr lang="en-US" sz="2000" dirty="0" err="1">
                <a:solidFill>
                  <a:schemeClr val="tx1">
                    <a:lumMod val="60000"/>
                    <a:lumOff val="40000"/>
                  </a:schemeClr>
                </a:solidFill>
              </a:rPr>
              <a:t>iis_site</a:t>
            </a:r>
            <a:r>
              <a:rPr lang="en-US" sz="2000" dirty="0">
                <a:solidFill>
                  <a:schemeClr val="tx1">
                    <a:lumMod val="60000"/>
                    <a:lumOff val="40000"/>
                  </a:schemeClr>
                </a:solidFill>
              </a:rPr>
              <a:t>, </a:t>
            </a:r>
            <a:r>
              <a:rPr lang="en-US" sz="2000" dirty="0" err="1">
                <a:solidFill>
                  <a:schemeClr val="tx1">
                    <a:lumMod val="60000"/>
                    <a:lumOff val="40000"/>
                  </a:schemeClr>
                </a:solidFill>
              </a:rPr>
              <a:t>inetd_conf</a:t>
            </a:r>
            <a:r>
              <a:rPr lang="en-US" sz="2000" dirty="0">
                <a:solidFill>
                  <a:schemeClr val="tx1">
                    <a:lumMod val="60000"/>
                    <a:lumOff val="40000"/>
                  </a:schemeClr>
                </a:solidFill>
              </a:rPr>
              <a:t>, </a:t>
            </a:r>
            <a:r>
              <a:rPr lang="en-US" sz="2000" dirty="0" err="1">
                <a:solidFill>
                  <a:schemeClr val="tx1">
                    <a:lumMod val="60000"/>
                    <a:lumOff val="40000"/>
                  </a:schemeClr>
                </a:solidFill>
              </a:rPr>
              <a:t>ini</a:t>
            </a:r>
            <a:r>
              <a:rPr lang="en-US" sz="2000" dirty="0">
                <a:solidFill>
                  <a:schemeClr val="tx1">
                    <a:lumMod val="60000"/>
                    <a:lumOff val="40000"/>
                  </a:schemeClr>
                </a:solidFill>
              </a:rPr>
              <a:t>, interface, </a:t>
            </a:r>
            <a:r>
              <a:rPr lang="en-US" sz="2000" dirty="0" err="1">
                <a:solidFill>
                  <a:schemeClr val="tx1">
                    <a:lumMod val="60000"/>
                    <a:lumOff val="40000"/>
                  </a:schemeClr>
                </a:solidFill>
              </a:rPr>
              <a:t>iptables</a:t>
            </a:r>
            <a:r>
              <a:rPr lang="en-US" sz="2000" dirty="0">
                <a:solidFill>
                  <a:schemeClr val="tx1">
                    <a:lumMod val="60000"/>
                    <a:lumOff val="40000"/>
                  </a:schemeClr>
                </a:solidFill>
              </a:rPr>
              <a:t>, </a:t>
            </a:r>
            <a:r>
              <a:rPr lang="en-US" sz="2000" dirty="0" err="1">
                <a:solidFill>
                  <a:schemeClr val="tx1">
                    <a:lumMod val="60000"/>
                    <a:lumOff val="40000"/>
                  </a:schemeClr>
                </a:solidFill>
              </a:rPr>
              <a:t>json</a:t>
            </a:r>
            <a:r>
              <a:rPr lang="en-US" sz="2000" dirty="0">
                <a:solidFill>
                  <a:schemeClr val="tx1">
                    <a:lumMod val="60000"/>
                    <a:lumOff val="40000"/>
                  </a:schemeClr>
                </a:solidFill>
              </a:rPr>
              <a:t>, </a:t>
            </a:r>
            <a:r>
              <a:rPr lang="en-US" sz="2000" dirty="0" err="1">
                <a:solidFill>
                  <a:schemeClr val="tx1">
                    <a:lumMod val="60000"/>
                    <a:lumOff val="40000"/>
                  </a:schemeClr>
                </a:solidFill>
              </a:rPr>
              <a:t>kernel_module</a:t>
            </a:r>
            <a:r>
              <a:rPr lang="en-US" sz="2000" dirty="0">
                <a:solidFill>
                  <a:schemeClr val="tx1">
                    <a:lumMod val="60000"/>
                    <a:lumOff val="40000"/>
                  </a:schemeClr>
                </a:solidFill>
              </a:rPr>
              <a:t>, </a:t>
            </a:r>
            <a:r>
              <a:rPr lang="en-US" sz="2000" dirty="0" err="1">
                <a:solidFill>
                  <a:schemeClr val="tx1">
                    <a:lumMod val="60000"/>
                    <a:lumOff val="40000"/>
                  </a:schemeClr>
                </a:solidFill>
              </a:rPr>
              <a:t>kernel_parameter</a:t>
            </a:r>
            <a:r>
              <a:rPr lang="en-US" sz="2000" dirty="0">
                <a:solidFill>
                  <a:schemeClr val="tx1">
                    <a:lumMod val="60000"/>
                    <a:lumOff val="40000"/>
                  </a:schemeClr>
                </a:solidFill>
              </a:rPr>
              <a:t>, </a:t>
            </a:r>
            <a:r>
              <a:rPr lang="en-US" sz="2000" dirty="0" err="1">
                <a:solidFill>
                  <a:schemeClr val="tx1">
                    <a:lumMod val="60000"/>
                    <a:lumOff val="40000"/>
                  </a:schemeClr>
                </a:solidFill>
              </a:rPr>
              <a:t>key_rsa</a:t>
            </a:r>
            <a:r>
              <a:rPr lang="en-US" sz="2000" dirty="0">
                <a:solidFill>
                  <a:schemeClr val="tx1">
                    <a:lumMod val="60000"/>
                    <a:lumOff val="40000"/>
                  </a:schemeClr>
                </a:solidFill>
              </a:rPr>
              <a:t>, </a:t>
            </a:r>
            <a:r>
              <a:rPr lang="en-US" sz="2000" dirty="0" err="1">
                <a:solidFill>
                  <a:schemeClr val="tx1">
                    <a:lumMod val="60000"/>
                    <a:lumOff val="40000"/>
                  </a:schemeClr>
                </a:solidFill>
              </a:rPr>
              <a:t>launchd_service</a:t>
            </a:r>
            <a:r>
              <a:rPr lang="en-US" sz="2000" dirty="0">
                <a:solidFill>
                  <a:schemeClr val="tx1">
                    <a:lumMod val="60000"/>
                    <a:lumOff val="40000"/>
                  </a:schemeClr>
                </a:solidFill>
              </a:rPr>
              <a:t>, </a:t>
            </a:r>
            <a:r>
              <a:rPr lang="en-US" sz="2000" dirty="0" err="1">
                <a:solidFill>
                  <a:schemeClr val="tx1">
                    <a:lumMod val="60000"/>
                    <a:lumOff val="40000"/>
                  </a:schemeClr>
                </a:solidFill>
              </a:rPr>
              <a:t>limits_conf</a:t>
            </a:r>
            <a:r>
              <a:rPr lang="en-US" sz="2000" dirty="0">
                <a:solidFill>
                  <a:schemeClr val="tx1">
                    <a:lumMod val="60000"/>
                    <a:lumOff val="40000"/>
                  </a:schemeClr>
                </a:solidFill>
              </a:rPr>
              <a:t>, </a:t>
            </a:r>
            <a:r>
              <a:rPr lang="en-US" sz="2000" dirty="0" err="1">
                <a:solidFill>
                  <a:schemeClr val="tx1">
                    <a:lumMod val="60000"/>
                    <a:lumOff val="40000"/>
                  </a:schemeClr>
                </a:solidFill>
              </a:rPr>
              <a:t>login_def</a:t>
            </a:r>
            <a:r>
              <a:rPr lang="en-US" sz="2000" dirty="0">
                <a:solidFill>
                  <a:schemeClr val="tx1">
                    <a:lumMod val="60000"/>
                    <a:lumOff val="40000"/>
                  </a:schemeClr>
                </a:solidFill>
              </a:rPr>
              <a:t>, mount, </a:t>
            </a:r>
            <a:r>
              <a:rPr lang="en-US" sz="2000" dirty="0" err="1">
                <a:solidFill>
                  <a:schemeClr val="tx1">
                    <a:lumMod val="60000"/>
                    <a:lumOff val="40000"/>
                  </a:schemeClr>
                </a:solidFill>
              </a:rPr>
              <a:t>mssql_session</a:t>
            </a:r>
            <a:r>
              <a:rPr lang="en-US" sz="2000" dirty="0">
                <a:solidFill>
                  <a:schemeClr val="tx1">
                    <a:lumMod val="60000"/>
                    <a:lumOff val="40000"/>
                  </a:schemeClr>
                </a:solidFill>
              </a:rPr>
              <a:t>, </a:t>
            </a:r>
            <a:r>
              <a:rPr lang="en-US" sz="2000" dirty="0" err="1">
                <a:solidFill>
                  <a:schemeClr val="tx1">
                    <a:lumMod val="60000"/>
                    <a:lumOff val="40000"/>
                  </a:schemeClr>
                </a:solidFill>
              </a:rPr>
              <a:t>mysql_conf</a:t>
            </a:r>
            <a:r>
              <a:rPr lang="en-US" sz="2000" dirty="0">
                <a:solidFill>
                  <a:schemeClr val="tx1">
                    <a:lumMod val="60000"/>
                    <a:lumOff val="40000"/>
                  </a:schemeClr>
                </a:solidFill>
              </a:rPr>
              <a:t>, </a:t>
            </a:r>
            <a:r>
              <a:rPr lang="en-US" sz="2000" dirty="0" err="1">
                <a:solidFill>
                  <a:schemeClr val="tx1">
                    <a:lumMod val="60000"/>
                    <a:lumOff val="40000"/>
                  </a:schemeClr>
                </a:solidFill>
              </a:rPr>
              <a:t>mysql_session</a:t>
            </a:r>
            <a:r>
              <a:rPr lang="en-US" sz="2000" dirty="0">
                <a:solidFill>
                  <a:schemeClr val="tx1">
                    <a:lumMod val="60000"/>
                    <a:lumOff val="40000"/>
                  </a:schemeClr>
                </a:solidFill>
              </a:rPr>
              <a:t>, </a:t>
            </a:r>
            <a:r>
              <a:rPr lang="en-US" sz="2000" dirty="0" err="1">
                <a:solidFill>
                  <a:schemeClr val="tx1">
                    <a:lumMod val="60000"/>
                    <a:lumOff val="40000"/>
                  </a:schemeClr>
                </a:solidFill>
              </a:rPr>
              <a:t>npm</a:t>
            </a:r>
            <a:r>
              <a:rPr lang="en-US" sz="2000" dirty="0">
                <a:solidFill>
                  <a:schemeClr val="tx1">
                    <a:lumMod val="60000"/>
                    <a:lumOff val="40000"/>
                  </a:schemeClr>
                </a:solidFill>
              </a:rPr>
              <a:t>, </a:t>
            </a:r>
            <a:r>
              <a:rPr lang="en-US" sz="2000" dirty="0" err="1">
                <a:solidFill>
                  <a:schemeClr val="tx1">
                    <a:lumMod val="60000"/>
                    <a:lumOff val="40000"/>
                  </a:schemeClr>
                </a:solidFill>
              </a:rPr>
              <a:t>ntp_conf</a:t>
            </a:r>
            <a:r>
              <a:rPr lang="en-US" sz="2000" dirty="0">
                <a:solidFill>
                  <a:schemeClr val="tx1">
                    <a:lumMod val="60000"/>
                    <a:lumOff val="40000"/>
                  </a:schemeClr>
                </a:solidFill>
              </a:rPr>
              <a:t>, </a:t>
            </a:r>
            <a:r>
              <a:rPr lang="en-US" sz="2000" dirty="0" err="1">
                <a:solidFill>
                  <a:schemeClr val="tx1">
                    <a:lumMod val="60000"/>
                    <a:lumOff val="40000"/>
                  </a:schemeClr>
                </a:solidFill>
              </a:rPr>
              <a:t>oneget</a:t>
            </a:r>
            <a:r>
              <a:rPr lang="en-US" sz="2000" dirty="0">
                <a:solidFill>
                  <a:schemeClr val="tx1">
                    <a:lumMod val="60000"/>
                    <a:lumOff val="40000"/>
                  </a:schemeClr>
                </a:solidFill>
              </a:rPr>
              <a:t>, </a:t>
            </a:r>
            <a:r>
              <a:rPr lang="en-US" sz="2000" dirty="0" err="1">
                <a:solidFill>
                  <a:schemeClr val="tx1">
                    <a:lumMod val="60000"/>
                    <a:lumOff val="40000"/>
                  </a:schemeClr>
                </a:solidFill>
              </a:rPr>
              <a:t>oracledb_session</a:t>
            </a:r>
            <a:r>
              <a:rPr lang="en-US" sz="2000" dirty="0">
                <a:solidFill>
                  <a:schemeClr val="tx1">
                    <a:lumMod val="60000"/>
                    <a:lumOff val="40000"/>
                  </a:schemeClr>
                </a:solidFill>
              </a:rPr>
              <a:t>, </a:t>
            </a:r>
            <a:r>
              <a:rPr lang="en-US" sz="2000" dirty="0" err="1">
                <a:solidFill>
                  <a:schemeClr val="tx1">
                    <a:lumMod val="60000"/>
                    <a:lumOff val="40000"/>
                  </a:schemeClr>
                </a:solidFill>
              </a:rPr>
              <a:t>os</a:t>
            </a:r>
            <a:r>
              <a:rPr lang="en-US" sz="2000" dirty="0">
                <a:solidFill>
                  <a:schemeClr val="tx1">
                    <a:lumMod val="60000"/>
                    <a:lumOff val="40000"/>
                  </a:schemeClr>
                </a:solidFill>
              </a:rPr>
              <a:t>, </a:t>
            </a:r>
            <a:r>
              <a:rPr lang="en-US" sz="2000" dirty="0" err="1">
                <a:solidFill>
                  <a:schemeClr val="tx1">
                    <a:lumMod val="60000"/>
                    <a:lumOff val="40000"/>
                  </a:schemeClr>
                </a:solidFill>
              </a:rPr>
              <a:t>os_env</a:t>
            </a:r>
            <a:r>
              <a:rPr lang="en-US" sz="2000" dirty="0">
                <a:solidFill>
                  <a:schemeClr val="tx1">
                    <a:lumMod val="60000"/>
                    <a:lumOff val="40000"/>
                  </a:schemeClr>
                </a:solidFill>
              </a:rPr>
              <a:t>, package, </a:t>
            </a:r>
            <a:r>
              <a:rPr lang="en-US" sz="2000" dirty="0" err="1">
                <a:solidFill>
                  <a:schemeClr val="tx1">
                    <a:lumMod val="60000"/>
                    <a:lumOff val="40000"/>
                  </a:schemeClr>
                </a:solidFill>
              </a:rPr>
              <a:t>parse_config</a:t>
            </a:r>
            <a:r>
              <a:rPr lang="en-US" sz="2000" dirty="0">
                <a:solidFill>
                  <a:schemeClr val="tx1">
                    <a:lumMod val="60000"/>
                    <a:lumOff val="40000"/>
                  </a:schemeClr>
                </a:solidFill>
              </a:rPr>
              <a:t>, </a:t>
            </a:r>
            <a:r>
              <a:rPr lang="en-US" sz="2000" dirty="0" err="1">
                <a:solidFill>
                  <a:schemeClr val="tx1">
                    <a:lumMod val="60000"/>
                    <a:lumOff val="40000"/>
                  </a:schemeClr>
                </a:solidFill>
              </a:rPr>
              <a:t>parse_config_file</a:t>
            </a:r>
            <a:r>
              <a:rPr lang="en-US" sz="2000" dirty="0">
                <a:solidFill>
                  <a:schemeClr val="tx1">
                    <a:lumMod val="60000"/>
                    <a:lumOff val="40000"/>
                  </a:schemeClr>
                </a:solidFill>
              </a:rPr>
              <a:t>, </a:t>
            </a:r>
            <a:r>
              <a:rPr lang="en-US" sz="2000" dirty="0" err="1">
                <a:solidFill>
                  <a:schemeClr val="tx1">
                    <a:lumMod val="60000"/>
                    <a:lumOff val="40000"/>
                  </a:schemeClr>
                </a:solidFill>
              </a:rPr>
              <a:t>passwd</a:t>
            </a:r>
            <a:r>
              <a:rPr lang="en-US" sz="2000" dirty="0">
                <a:solidFill>
                  <a:schemeClr val="tx1">
                    <a:lumMod val="60000"/>
                    <a:lumOff val="40000"/>
                  </a:schemeClr>
                </a:solidFill>
              </a:rPr>
              <a:t>, pip, port, </a:t>
            </a:r>
            <a:r>
              <a:rPr lang="en-US" sz="2000" dirty="0" err="1">
                <a:solidFill>
                  <a:schemeClr val="tx1">
                    <a:lumMod val="60000"/>
                    <a:lumOff val="40000"/>
                  </a:schemeClr>
                </a:solidFill>
              </a:rPr>
              <a:t>postgres_conf</a:t>
            </a:r>
            <a:r>
              <a:rPr lang="en-US" sz="2000" dirty="0">
                <a:solidFill>
                  <a:schemeClr val="tx1">
                    <a:lumMod val="60000"/>
                    <a:lumOff val="40000"/>
                  </a:schemeClr>
                </a:solidFill>
              </a:rPr>
              <a:t>, </a:t>
            </a:r>
            <a:r>
              <a:rPr lang="en-US" sz="2000" dirty="0" err="1">
                <a:solidFill>
                  <a:schemeClr val="tx1">
                    <a:lumMod val="60000"/>
                    <a:lumOff val="40000"/>
                  </a:schemeClr>
                </a:solidFill>
              </a:rPr>
              <a:t>postgres_hba_conf</a:t>
            </a:r>
            <a:r>
              <a:rPr lang="en-US" sz="2000" dirty="0">
                <a:solidFill>
                  <a:schemeClr val="tx1">
                    <a:lumMod val="60000"/>
                    <a:lumOff val="40000"/>
                  </a:schemeClr>
                </a:solidFill>
              </a:rPr>
              <a:t>, </a:t>
            </a:r>
            <a:r>
              <a:rPr lang="en-US" sz="2000" dirty="0" err="1">
                <a:solidFill>
                  <a:schemeClr val="tx1">
                    <a:lumMod val="60000"/>
                    <a:lumOff val="40000"/>
                  </a:schemeClr>
                </a:solidFill>
              </a:rPr>
              <a:t>postgres_ident_conf</a:t>
            </a:r>
            <a:r>
              <a:rPr lang="en-US" sz="2000" dirty="0">
                <a:solidFill>
                  <a:schemeClr val="tx1">
                    <a:lumMod val="60000"/>
                    <a:lumOff val="40000"/>
                  </a:schemeClr>
                </a:solidFill>
              </a:rPr>
              <a:t>, </a:t>
            </a:r>
            <a:r>
              <a:rPr lang="en-US" sz="2000" dirty="0" err="1">
                <a:solidFill>
                  <a:schemeClr val="tx1">
                    <a:lumMod val="60000"/>
                    <a:lumOff val="40000"/>
                  </a:schemeClr>
                </a:solidFill>
              </a:rPr>
              <a:t>postgres_session</a:t>
            </a:r>
            <a:r>
              <a:rPr lang="en-US" sz="2000" dirty="0">
                <a:solidFill>
                  <a:schemeClr val="tx1">
                    <a:lumMod val="60000"/>
                    <a:lumOff val="40000"/>
                  </a:schemeClr>
                </a:solidFill>
              </a:rPr>
              <a:t>, </a:t>
            </a:r>
            <a:r>
              <a:rPr lang="en-US" sz="2000" dirty="0" err="1">
                <a:solidFill>
                  <a:schemeClr val="tx1">
                    <a:lumMod val="60000"/>
                    <a:lumOff val="40000"/>
                  </a:schemeClr>
                </a:solidFill>
              </a:rPr>
              <a:t>powershell</a:t>
            </a:r>
            <a:r>
              <a:rPr lang="en-US" sz="2000" dirty="0">
                <a:solidFill>
                  <a:schemeClr val="tx1">
                    <a:lumMod val="60000"/>
                    <a:lumOff val="40000"/>
                  </a:schemeClr>
                </a:solidFill>
              </a:rPr>
              <a:t>, processes, </a:t>
            </a:r>
            <a:r>
              <a:rPr lang="en-US" sz="2000" dirty="0" err="1">
                <a:solidFill>
                  <a:schemeClr val="tx1">
                    <a:lumMod val="60000"/>
                    <a:lumOff val="40000"/>
                  </a:schemeClr>
                </a:solidFill>
              </a:rPr>
              <a:t>rabbitmq_config</a:t>
            </a:r>
            <a:r>
              <a:rPr lang="en-US" sz="2000" dirty="0">
                <a:solidFill>
                  <a:schemeClr val="tx1">
                    <a:lumMod val="60000"/>
                    <a:lumOff val="40000"/>
                  </a:schemeClr>
                </a:solidFill>
              </a:rPr>
              <a:t>, </a:t>
            </a:r>
            <a:r>
              <a:rPr lang="en-US" sz="2000" dirty="0" err="1">
                <a:solidFill>
                  <a:schemeClr val="tx1">
                    <a:lumMod val="60000"/>
                    <a:lumOff val="40000"/>
                  </a:schemeClr>
                </a:solidFill>
              </a:rPr>
              <a:t>registry_key</a:t>
            </a:r>
            <a:r>
              <a:rPr lang="en-US" sz="2000" dirty="0">
                <a:solidFill>
                  <a:schemeClr val="tx1">
                    <a:lumMod val="60000"/>
                    <a:lumOff val="40000"/>
                  </a:schemeClr>
                </a:solidFill>
              </a:rPr>
              <a:t>, </a:t>
            </a:r>
            <a:r>
              <a:rPr lang="en-US" sz="2000" dirty="0" err="1">
                <a:solidFill>
                  <a:schemeClr val="tx1">
                    <a:lumMod val="60000"/>
                    <a:lumOff val="40000"/>
                  </a:schemeClr>
                </a:solidFill>
              </a:rPr>
              <a:t>runit_service</a:t>
            </a:r>
            <a:r>
              <a:rPr lang="en-US" sz="2000" dirty="0">
                <a:solidFill>
                  <a:schemeClr val="tx1">
                    <a:lumMod val="60000"/>
                    <a:lumOff val="40000"/>
                  </a:schemeClr>
                </a:solidFill>
              </a:rPr>
              <a:t>, </a:t>
            </a:r>
            <a:r>
              <a:rPr lang="en-US" sz="2000" dirty="0" err="1">
                <a:solidFill>
                  <a:schemeClr val="tx1">
                    <a:lumMod val="60000"/>
                    <a:lumOff val="40000"/>
                  </a:schemeClr>
                </a:solidFill>
              </a:rPr>
              <a:t>security_policy</a:t>
            </a:r>
            <a:r>
              <a:rPr lang="en-US" sz="2000" dirty="0">
                <a:solidFill>
                  <a:schemeClr val="tx1">
                    <a:lumMod val="60000"/>
                    <a:lumOff val="40000"/>
                  </a:schemeClr>
                </a:solidFill>
              </a:rPr>
              <a:t>, service, shadow, </a:t>
            </a:r>
            <a:r>
              <a:rPr lang="en-US" sz="2000" dirty="0" err="1">
                <a:solidFill>
                  <a:schemeClr val="tx1">
                    <a:lumMod val="60000"/>
                    <a:lumOff val="40000"/>
                  </a:schemeClr>
                </a:solidFill>
              </a:rPr>
              <a:t>ssh_config</a:t>
            </a:r>
            <a:r>
              <a:rPr lang="en-US" sz="2000" dirty="0">
                <a:solidFill>
                  <a:schemeClr val="tx1">
                    <a:lumMod val="60000"/>
                    <a:lumOff val="40000"/>
                  </a:schemeClr>
                </a:solidFill>
              </a:rPr>
              <a:t>, </a:t>
            </a:r>
            <a:r>
              <a:rPr lang="en-US" sz="2000" dirty="0" err="1">
                <a:solidFill>
                  <a:schemeClr val="tx1">
                    <a:lumMod val="60000"/>
                    <a:lumOff val="40000"/>
                  </a:schemeClr>
                </a:solidFill>
              </a:rPr>
              <a:t>sshd_config</a:t>
            </a:r>
            <a:r>
              <a:rPr lang="en-US" sz="2000" dirty="0">
                <a:solidFill>
                  <a:schemeClr val="tx1">
                    <a:lumMod val="60000"/>
                    <a:lumOff val="40000"/>
                  </a:schemeClr>
                </a:solidFill>
              </a:rPr>
              <a:t>, </a:t>
            </a:r>
            <a:r>
              <a:rPr lang="en-US" sz="2000" dirty="0" err="1">
                <a:solidFill>
                  <a:schemeClr val="tx1">
                    <a:lumMod val="60000"/>
                    <a:lumOff val="40000"/>
                  </a:schemeClr>
                </a:solidFill>
              </a:rPr>
              <a:t>ssl</a:t>
            </a:r>
            <a:r>
              <a:rPr lang="en-US" sz="2000" dirty="0">
                <a:solidFill>
                  <a:schemeClr val="tx1">
                    <a:lumMod val="60000"/>
                    <a:lumOff val="40000"/>
                  </a:schemeClr>
                </a:solidFill>
              </a:rPr>
              <a:t>, </a:t>
            </a:r>
            <a:r>
              <a:rPr lang="en-US" sz="2000" dirty="0" err="1">
                <a:solidFill>
                  <a:schemeClr val="tx1">
                    <a:lumMod val="60000"/>
                    <a:lumOff val="40000"/>
                  </a:schemeClr>
                </a:solidFill>
              </a:rPr>
              <a:t>sys_info</a:t>
            </a:r>
            <a:r>
              <a:rPr lang="en-US" sz="2000" dirty="0">
                <a:solidFill>
                  <a:schemeClr val="tx1">
                    <a:lumMod val="60000"/>
                    <a:lumOff val="40000"/>
                  </a:schemeClr>
                </a:solidFill>
              </a:rPr>
              <a:t>, </a:t>
            </a:r>
            <a:r>
              <a:rPr lang="en-US" sz="2000" dirty="0" err="1">
                <a:solidFill>
                  <a:schemeClr val="tx1">
                    <a:lumMod val="60000"/>
                    <a:lumOff val="40000"/>
                  </a:schemeClr>
                </a:solidFill>
              </a:rPr>
              <a:t>systemd_service</a:t>
            </a:r>
            <a:r>
              <a:rPr lang="en-US" sz="2000" dirty="0">
                <a:solidFill>
                  <a:schemeClr val="tx1">
                    <a:lumMod val="60000"/>
                    <a:lumOff val="40000"/>
                  </a:schemeClr>
                </a:solidFill>
              </a:rPr>
              <a:t>, </a:t>
            </a:r>
            <a:r>
              <a:rPr lang="en-US" sz="2000" dirty="0" err="1">
                <a:solidFill>
                  <a:schemeClr val="tx1">
                    <a:lumMod val="60000"/>
                    <a:lumOff val="40000"/>
                  </a:schemeClr>
                </a:solidFill>
              </a:rPr>
              <a:t>sysv_service</a:t>
            </a:r>
            <a:r>
              <a:rPr lang="en-US" sz="2000" dirty="0">
                <a:solidFill>
                  <a:schemeClr val="tx1">
                    <a:lumMod val="60000"/>
                    <a:lumOff val="40000"/>
                  </a:schemeClr>
                </a:solidFill>
              </a:rPr>
              <a:t>, </a:t>
            </a:r>
            <a:r>
              <a:rPr lang="en-US" sz="2000" dirty="0" err="1">
                <a:solidFill>
                  <a:schemeClr val="tx1">
                    <a:lumMod val="60000"/>
                    <a:lumOff val="40000"/>
                  </a:schemeClr>
                </a:solidFill>
              </a:rPr>
              <a:t>upstart_service</a:t>
            </a:r>
            <a:r>
              <a:rPr lang="en-US" sz="2000" dirty="0">
                <a:solidFill>
                  <a:schemeClr val="tx1">
                    <a:lumMod val="60000"/>
                    <a:lumOff val="40000"/>
                  </a:schemeClr>
                </a:solidFill>
              </a:rPr>
              <a:t>, user, users, </a:t>
            </a:r>
            <a:r>
              <a:rPr lang="en-US" sz="2000" dirty="0" err="1">
                <a:solidFill>
                  <a:schemeClr val="tx1">
                    <a:lumMod val="60000"/>
                    <a:lumOff val="40000"/>
                  </a:schemeClr>
                </a:solidFill>
              </a:rPr>
              <a:t>vbscript</a:t>
            </a:r>
            <a:r>
              <a:rPr lang="en-US" sz="2000" dirty="0">
                <a:solidFill>
                  <a:schemeClr val="tx1">
                    <a:lumMod val="60000"/>
                    <a:lumOff val="40000"/>
                  </a:schemeClr>
                </a:solidFill>
              </a:rPr>
              <a:t>, virtualization, </a:t>
            </a:r>
            <a:r>
              <a:rPr lang="en-US" sz="2000" dirty="0" err="1">
                <a:solidFill>
                  <a:schemeClr val="tx1">
                    <a:lumMod val="60000"/>
                    <a:lumOff val="40000"/>
                  </a:schemeClr>
                </a:solidFill>
              </a:rPr>
              <a:t>windows_feature</a:t>
            </a:r>
            <a:r>
              <a:rPr lang="en-US" sz="2000" dirty="0">
                <a:solidFill>
                  <a:schemeClr val="tx1">
                    <a:lumMod val="60000"/>
                    <a:lumOff val="40000"/>
                  </a:schemeClr>
                </a:solidFill>
              </a:rPr>
              <a:t>, </a:t>
            </a:r>
            <a:r>
              <a:rPr lang="en-US" sz="2000" dirty="0" err="1">
                <a:solidFill>
                  <a:schemeClr val="tx1">
                    <a:lumMod val="60000"/>
                    <a:lumOff val="40000"/>
                  </a:schemeClr>
                </a:solidFill>
              </a:rPr>
              <a:t>windows_task</a:t>
            </a:r>
            <a:r>
              <a:rPr lang="en-US" sz="2000" dirty="0">
                <a:solidFill>
                  <a:schemeClr val="tx1">
                    <a:lumMod val="60000"/>
                    <a:lumOff val="40000"/>
                  </a:schemeClr>
                </a:solidFill>
              </a:rPr>
              <a:t>, </a:t>
            </a:r>
            <a:r>
              <a:rPr lang="en-US" sz="2000" dirty="0" err="1">
                <a:solidFill>
                  <a:schemeClr val="tx1">
                    <a:lumMod val="60000"/>
                    <a:lumOff val="40000"/>
                  </a:schemeClr>
                </a:solidFill>
              </a:rPr>
              <a:t>wmi</a:t>
            </a:r>
            <a:r>
              <a:rPr lang="en-US" sz="2000" dirty="0">
                <a:solidFill>
                  <a:schemeClr val="tx1">
                    <a:lumMod val="60000"/>
                    <a:lumOff val="40000"/>
                  </a:schemeClr>
                </a:solidFill>
              </a:rPr>
              <a:t>, x509_certificate, </a:t>
            </a:r>
            <a:r>
              <a:rPr lang="en-US" sz="2000" dirty="0" err="1">
                <a:solidFill>
                  <a:schemeClr val="tx1">
                    <a:lumMod val="60000"/>
                    <a:lumOff val="40000"/>
                  </a:schemeClr>
                </a:solidFill>
              </a:rPr>
              <a:t>xinetd_conf</a:t>
            </a:r>
            <a:r>
              <a:rPr lang="en-US" sz="2000" dirty="0">
                <a:solidFill>
                  <a:schemeClr val="tx1">
                    <a:lumMod val="60000"/>
                    <a:lumOff val="40000"/>
                  </a:schemeClr>
                </a:solidFill>
              </a:rPr>
              <a:t>, xml, </a:t>
            </a:r>
            <a:r>
              <a:rPr lang="en-US" sz="2000" dirty="0" err="1">
                <a:solidFill>
                  <a:schemeClr val="tx1">
                    <a:lumMod val="60000"/>
                    <a:lumOff val="40000"/>
                  </a:schemeClr>
                </a:solidFill>
              </a:rPr>
              <a:t>yaml</a:t>
            </a:r>
            <a:r>
              <a:rPr lang="en-US" sz="2000" dirty="0">
                <a:solidFill>
                  <a:schemeClr val="tx1">
                    <a:lumMod val="60000"/>
                    <a:lumOff val="40000"/>
                  </a:schemeClr>
                </a:solidFill>
              </a:rPr>
              <a:t>, yum, </a:t>
            </a:r>
            <a:r>
              <a:rPr lang="en-US" sz="2000" dirty="0" err="1">
                <a:solidFill>
                  <a:schemeClr val="tx1">
                    <a:lumMod val="60000"/>
                    <a:lumOff val="40000"/>
                  </a:schemeClr>
                </a:solidFill>
              </a:rPr>
              <a:t>zfs_dataset</a:t>
            </a:r>
            <a:r>
              <a:rPr lang="en-US" sz="2000" dirty="0">
                <a:solidFill>
                  <a:schemeClr val="tx1">
                    <a:lumMod val="60000"/>
                    <a:lumOff val="40000"/>
                  </a:schemeClr>
                </a:solidFill>
              </a:rPr>
              <a:t>, </a:t>
            </a:r>
            <a:r>
              <a:rPr lang="en-US" sz="2000" dirty="0" err="1">
                <a:solidFill>
                  <a:schemeClr val="tx1">
                    <a:lumMod val="60000"/>
                    <a:lumOff val="40000"/>
                  </a:schemeClr>
                </a:solidFill>
              </a:rPr>
              <a:t>zfs_poo</a:t>
            </a:r>
            <a:endParaRPr lang="en-US" sz="2000" dirty="0">
              <a:solidFill>
                <a:schemeClr val="tx1">
                  <a:lumMod val="60000"/>
                  <a:lumOff val="40000"/>
                </a:schemeClr>
              </a:solidFill>
            </a:endParaRPr>
          </a:p>
        </p:txBody>
      </p:sp>
      <p:grpSp>
        <p:nvGrpSpPr>
          <p:cNvPr id="4" name="Group 3"/>
          <p:cNvGrpSpPr/>
          <p:nvPr/>
        </p:nvGrpSpPr>
        <p:grpSpPr>
          <a:xfrm>
            <a:off x="5373881" y="7539335"/>
            <a:ext cx="5508239" cy="461665"/>
            <a:chOff x="5349177" y="8412652"/>
            <a:chExt cx="5508239" cy="461665"/>
          </a:xfrm>
        </p:grpSpPr>
        <p:sp>
          <p:nvSpPr>
            <p:cNvPr id="5" name="Rectangle 4"/>
            <p:cNvSpPr/>
            <p:nvPr/>
          </p:nvSpPr>
          <p:spPr>
            <a:xfrm>
              <a:off x="5810842" y="8412652"/>
              <a:ext cx="5046574" cy="461665"/>
            </a:xfrm>
            <a:prstGeom prst="rect">
              <a:avLst/>
            </a:prstGeom>
          </p:spPr>
          <p:txBody>
            <a:bodyPr wrap="none">
              <a:spAutoFit/>
            </a:bodyPr>
            <a:lstStyle/>
            <a:p>
              <a:r>
                <a:rPr lang="en-US" dirty="0" err="1" smtClean="0">
                  <a:solidFill>
                    <a:schemeClr val="accent4">
                      <a:lumMod val="75000"/>
                    </a:schemeClr>
                  </a:solidFill>
                </a:rPr>
                <a:t>inspec.io</a:t>
              </a:r>
              <a:r>
                <a:rPr lang="en-US" dirty="0" smtClean="0">
                  <a:solidFill>
                    <a:schemeClr val="accent4">
                      <a:lumMod val="75000"/>
                    </a:schemeClr>
                  </a:solidFill>
                </a:rPr>
                <a:t>/docs/reference/resources</a:t>
              </a:r>
              <a:endParaRPr lang="en-US" dirty="0">
                <a:solidFill>
                  <a:schemeClr val="accent4">
                    <a:lumMod val="75000"/>
                  </a:schemeClr>
                </a:solidFill>
              </a:endParaRPr>
            </a:p>
          </p:txBody>
        </p:sp>
        <p:pic>
          <p:nvPicPr>
            <p:cNvPr id="6" name="Picture 5" descr="referenc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9177" y="8412652"/>
              <a:ext cx="461665" cy="461665"/>
            </a:xfrm>
            <a:prstGeom prst="rect">
              <a:avLst/>
            </a:prstGeom>
          </p:spPr>
        </p:pic>
      </p:grpSp>
    </p:spTree>
    <p:extLst>
      <p:ext uri="{BB962C8B-B14F-4D97-AF65-F5344CB8AC3E}">
        <p14:creationId xmlns:p14="http://schemas.microsoft.com/office/powerpoint/2010/main" val="3672688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a:t>
            </a:r>
            <a:r>
              <a:rPr lang="en-US" dirty="0" err="1" smtClean="0"/>
              <a:t>InSpec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unless </a:t>
            </a:r>
            <a:r>
              <a:rPr lang="en-US" b="1" dirty="0" err="1"/>
              <a:t>os.windows</a:t>
            </a:r>
            <a:r>
              <a:rPr lang="en-US" b="1" dirty="0"/>
              <a:t>?</a:t>
            </a:r>
          </a:p>
          <a:p>
            <a:r>
              <a:rPr lang="en-US" b="1" dirty="0"/>
              <a:t>  describe user('root</a:t>
            </a:r>
            <a:r>
              <a:rPr lang="en-US" b="1" dirty="0" smtClean="0"/>
              <a:t>'), :skip </a:t>
            </a:r>
            <a:r>
              <a:rPr lang="en-US" b="1" dirty="0"/>
              <a:t>do</a:t>
            </a:r>
          </a:p>
          <a:p>
            <a:r>
              <a:rPr lang="en-US" b="1" dirty="0"/>
              <a:t>    it { should exist }</a:t>
            </a:r>
          </a:p>
          <a:p>
            <a:r>
              <a:rPr lang="en-US" b="1" dirty="0" smtClean="0"/>
              <a:t>  end</a:t>
            </a:r>
            <a:endParaRPr lang="en-US" b="1" dirty="0"/>
          </a:p>
          <a:p>
            <a:r>
              <a:rPr lang="en-US" b="1" dirty="0"/>
              <a:t>end</a:t>
            </a:r>
          </a:p>
        </p:txBody>
      </p:sp>
      <p:sp>
        <p:nvSpPr>
          <p:cNvPr id="14" name="Content Placeholder 13"/>
          <p:cNvSpPr>
            <a:spLocks noGrp="1"/>
          </p:cNvSpPr>
          <p:nvPr>
            <p:ph sz="quarter" idx="12"/>
          </p:nvPr>
        </p:nvSpPr>
        <p:spPr/>
        <p:txBody>
          <a:bodyPr/>
          <a:lstStyle/>
          <a:p>
            <a:r>
              <a:rPr lang="en-US" dirty="0" smtClean="0"/>
              <a:t>When not on Windows, I expect the user named 'root', to exist.</a:t>
            </a:r>
            <a:endParaRPr lang="en-US" dirty="0"/>
          </a:p>
        </p:txBody>
      </p:sp>
      <p:sp>
        <p:nvSpPr>
          <p:cNvPr id="7" name="Content Placeholder 3"/>
          <p:cNvSpPr txBox="1">
            <a:spLocks/>
          </p:cNvSpPr>
          <p:nvPr/>
        </p:nvSpPr>
        <p:spPr bwMode="white">
          <a:xfrm>
            <a:off x="11585417" y="225324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InSpec</a:t>
            </a:r>
            <a:r>
              <a:rPr lang="en-US" dirty="0" smtClean="0">
                <a:solidFill>
                  <a:schemeClr val="bg1"/>
                </a:solidFill>
              </a:rPr>
              <a:t> resource</a:t>
            </a:r>
          </a:p>
        </p:txBody>
      </p:sp>
      <p:sp>
        <p:nvSpPr>
          <p:cNvPr id="8" name="Content Placeholder 3"/>
          <p:cNvSpPr txBox="1">
            <a:spLocks/>
          </p:cNvSpPr>
          <p:nvPr/>
        </p:nvSpPr>
        <p:spPr bwMode="white">
          <a:xfrm>
            <a:off x="9868614" y="1132377"/>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OS conditional</a:t>
            </a:r>
          </a:p>
        </p:txBody>
      </p:sp>
      <p:sp>
        <p:nvSpPr>
          <p:cNvPr id="10" name="Content Placeholder 3"/>
          <p:cNvSpPr txBox="1">
            <a:spLocks/>
          </p:cNvSpPr>
          <p:nvPr/>
        </p:nvSpPr>
        <p:spPr bwMode="white">
          <a:xfrm>
            <a:off x="11557374" y="3530584"/>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3" name="Straight Connector 12"/>
          <p:cNvCxnSpPr>
            <a:endCxn id="8" idx="1"/>
          </p:cNvCxnSpPr>
          <p:nvPr/>
        </p:nvCxnSpPr>
        <p:spPr>
          <a:xfrm flipV="1">
            <a:off x="4479235" y="1426198"/>
            <a:ext cx="5389379" cy="394194"/>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endCxn id="7" idx="1"/>
          </p:cNvCxnSpPr>
          <p:nvPr/>
        </p:nvCxnSpPr>
        <p:spPr>
          <a:xfrm>
            <a:off x="5566152" y="2339438"/>
            <a:ext cx="6019265" cy="208157"/>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729544" y="1820392"/>
            <a:ext cx="3796332"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973092" y="2329253"/>
            <a:ext cx="2593060" cy="1018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a:endCxn id="10" idx="1"/>
          </p:cNvCxnSpPr>
          <p:nvPr/>
        </p:nvCxnSpPr>
        <p:spPr>
          <a:xfrm>
            <a:off x="3458580" y="2959048"/>
            <a:ext cx="8098794" cy="865882"/>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1592645" y="2938610"/>
            <a:ext cx="3973507" cy="2043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900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 </a:t>
            </a:r>
            <a:r>
              <a:rPr lang="en-US" dirty="0" err="1" smtClean="0"/>
              <a:t>InSpec</a:t>
            </a:r>
            <a:r>
              <a:rPr lang="en-US" dirty="0" smtClean="0"/>
              <a:t> Example</a:t>
            </a:r>
            <a:endParaRPr lang="en-US" dirty="0"/>
          </a:p>
        </p:txBody>
      </p:sp>
      <p:sp>
        <p:nvSpPr>
          <p:cNvPr id="3" name="Content Placeholder 2"/>
          <p:cNvSpPr>
            <a:spLocks noGrp="1"/>
          </p:cNvSpPr>
          <p:nvPr>
            <p:ph sz="quarter" idx="10"/>
          </p:nvPr>
        </p:nvSpPr>
        <p:spPr/>
        <p:txBody>
          <a:bodyPr/>
          <a:lstStyle/>
          <a:p>
            <a:r>
              <a:rPr lang="en-US" b="1" dirty="0"/>
              <a:t>describe port(80) do</a:t>
            </a:r>
          </a:p>
          <a:p>
            <a:r>
              <a:rPr lang="en-US" b="1" dirty="0"/>
              <a:t>  it { </a:t>
            </a:r>
            <a:r>
              <a:rPr lang="en-US" b="1" dirty="0" err="1"/>
              <a:t>should_not</a:t>
            </a:r>
            <a:r>
              <a:rPr lang="en-US" b="1" dirty="0"/>
              <a:t> </a:t>
            </a:r>
            <a:r>
              <a:rPr lang="en-US" b="1" dirty="0" err="1"/>
              <a:t>be_listening</a:t>
            </a:r>
            <a:r>
              <a:rPr lang="en-US" b="1" dirty="0"/>
              <a:t> }</a:t>
            </a:r>
          </a:p>
          <a:p>
            <a:r>
              <a:rPr lang="en-US" b="1" dirty="0" smtClean="0"/>
              <a:t>end</a:t>
            </a:r>
            <a:endParaRPr lang="en-US" b="1" dirty="0"/>
          </a:p>
        </p:txBody>
      </p:sp>
      <p:sp>
        <p:nvSpPr>
          <p:cNvPr id="14" name="Content Placeholder 13"/>
          <p:cNvSpPr>
            <a:spLocks noGrp="1"/>
          </p:cNvSpPr>
          <p:nvPr>
            <p:ph sz="quarter" idx="12"/>
          </p:nvPr>
        </p:nvSpPr>
        <p:spPr/>
        <p:txBody>
          <a:bodyPr/>
          <a:lstStyle/>
          <a:p>
            <a:r>
              <a:rPr lang="en-US" dirty="0" smtClean="0"/>
              <a:t>When on any platform, I expect the port 80 </a:t>
            </a:r>
            <a:r>
              <a:rPr lang="en-US" b="1" dirty="0" smtClean="0"/>
              <a:t>not</a:t>
            </a:r>
            <a:r>
              <a:rPr lang="en-US" dirty="0" smtClean="0"/>
              <a:t> to be listening for incoming connections.</a:t>
            </a:r>
            <a:endParaRPr lang="en-US" dirty="0"/>
          </a:p>
        </p:txBody>
      </p:sp>
      <p:sp>
        <p:nvSpPr>
          <p:cNvPr id="7" name="Content Placeholder 3"/>
          <p:cNvSpPr txBox="1">
            <a:spLocks/>
          </p:cNvSpPr>
          <p:nvPr/>
        </p:nvSpPr>
        <p:spPr bwMode="white">
          <a:xfrm>
            <a:off x="11544887" y="1564156"/>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err="1" smtClean="0">
                <a:solidFill>
                  <a:schemeClr val="bg1"/>
                </a:solidFill>
              </a:rPr>
              <a:t>InSpec</a:t>
            </a:r>
            <a:r>
              <a:rPr lang="en-US" dirty="0" smtClean="0">
                <a:solidFill>
                  <a:schemeClr val="bg1"/>
                </a:solidFill>
              </a:rPr>
              <a:t> resource</a:t>
            </a:r>
          </a:p>
        </p:txBody>
      </p:sp>
      <p:cxnSp>
        <p:nvCxnSpPr>
          <p:cNvPr id="18" name="Straight Connector 17"/>
          <p:cNvCxnSpPr>
            <a:endCxn id="7" idx="1"/>
          </p:cNvCxnSpPr>
          <p:nvPr/>
        </p:nvCxnSpPr>
        <p:spPr>
          <a:xfrm flipV="1">
            <a:off x="3391029" y="1858502"/>
            <a:ext cx="8153858" cy="73662"/>
          </a:xfrm>
          <a:prstGeom prst="line">
            <a:avLst/>
          </a:prstGeom>
          <a:ln w="381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2567790" y="1937415"/>
            <a:ext cx="1741925" cy="6842"/>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3796332" y="2472629"/>
            <a:ext cx="8098794" cy="865882"/>
          </a:xfrm>
          <a:prstGeom prst="line">
            <a:avLst/>
          </a:prstGeom>
          <a:ln w="381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43" name="Straight Connector 42"/>
          <p:cNvCxnSpPr/>
          <p:nvPr/>
        </p:nvCxnSpPr>
        <p:spPr>
          <a:xfrm>
            <a:off x="1119792" y="2425168"/>
            <a:ext cx="6378301" cy="3395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0" name="Content Placeholder 3"/>
          <p:cNvSpPr txBox="1">
            <a:spLocks/>
          </p:cNvSpPr>
          <p:nvPr/>
        </p:nvSpPr>
        <p:spPr bwMode="white">
          <a:xfrm>
            <a:off x="11557374" y="3017141"/>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spTree>
    <p:extLst>
      <p:ext uri="{BB962C8B-B14F-4D97-AF65-F5344CB8AC3E}">
        <p14:creationId xmlns:p14="http://schemas.microsoft.com/office/powerpoint/2010/main" val="4950933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Writing and Executing an Integration Test</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Learn about Test Kitchen's configuration and command-line interface</a:t>
            </a:r>
          </a:p>
          <a:p>
            <a:pPr marL="342900" indent="-342900">
              <a:buFont typeface="Wingdings" charset="2"/>
              <a:buChar char="ü"/>
            </a:pPr>
            <a:r>
              <a:rPr lang="en-US" dirty="0" smtClean="0"/>
              <a:t>Learn about the </a:t>
            </a:r>
            <a:r>
              <a:rPr lang="en-US" dirty="0" err="1" smtClean="0"/>
              <a:t>InSpec</a:t>
            </a:r>
            <a:r>
              <a:rPr lang="en-US" dirty="0" smtClean="0"/>
              <a:t> language</a:t>
            </a:r>
          </a:p>
          <a:p>
            <a:pPr marL="342900" indent="-342900">
              <a:buFont typeface="Wingdings" charset="2"/>
              <a:buChar char="q"/>
            </a:pPr>
            <a:r>
              <a:rPr lang="en-US" dirty="0" smtClean="0"/>
              <a:t>Perform TDD with Test Kitchen and </a:t>
            </a:r>
            <a:r>
              <a:rPr lang="en-US" dirty="0" err="1" smtClean="0"/>
              <a:t>InSpec</a:t>
            </a:r>
            <a:endParaRPr lang="en-US" dirty="0" smtClean="0"/>
          </a:p>
        </p:txBody>
      </p:sp>
    </p:spTree>
    <p:extLst>
      <p:ext uri="{BB962C8B-B14F-4D97-AF65-F5344CB8AC3E}">
        <p14:creationId xmlns:p14="http://schemas.microsoft.com/office/powerpoint/2010/main" val="1579472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smtClean="0"/>
              <a:t>You are...</a:t>
            </a:r>
            <a:endParaRPr lang="en-US" dirty="0"/>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t>
            </a:r>
            <a:r>
              <a:rPr lang="en-US" dirty="0" smtClean="0"/>
              <a:t>a recipe </a:t>
            </a:r>
            <a:r>
              <a:rPr lang="en-US" dirty="0"/>
              <a:t>in a cookbook</a:t>
            </a:r>
          </a:p>
        </p:txBody>
      </p:sp>
      <p:sp>
        <p:nvSpPr>
          <p:cNvPr id="4" name="TextBox 3"/>
          <p:cNvSpPr txBox="1"/>
          <p:nvPr/>
        </p:nvSpPr>
        <p:spPr bwMode="white">
          <a:xfrm>
            <a:off x="4039452" y="4153220"/>
            <a:ext cx="7669947" cy="751905"/>
          </a:xfrm>
          <a:prstGeom prst="rect">
            <a:avLst/>
          </a:prstGeom>
        </p:spPr>
        <p:txBody>
          <a:bodyPr vert="horz" wrap="square" lIns="91440" tIns="91440" rIns="91440" bIns="91440" rtlCol="0">
            <a:normAutofit fontScale="92500"/>
          </a:bodyPr>
          <a:lstStyle/>
          <a:p>
            <a:r>
              <a:rPr lang="en-US" sz="3600" i="1" dirty="0"/>
              <a:t>interested in learning more about Chef</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spTree>
    <p:extLst>
      <p:ext uri="{BB962C8B-B14F-4D97-AF65-F5344CB8AC3E}">
        <p14:creationId xmlns:p14="http://schemas.microsoft.com/office/powerpoint/2010/main" val="21387671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672167" y="4406901"/>
            <a:ext cx="10227733" cy="2273300"/>
          </a:xfrm>
          <a:prstGeom prst="rect">
            <a:avLst/>
          </a:prstGeom>
          <a:solidFill>
            <a:schemeClr val="bg2">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err="1" smtClean="0"/>
              <a:t>Docker</a:t>
            </a:r>
            <a:endParaRPr lang="en-US" dirty="0"/>
          </a:p>
        </p:txBody>
      </p:sp>
      <p:sp>
        <p:nvSpPr>
          <p:cNvPr id="3" name="Subtitle 2"/>
          <p:cNvSpPr>
            <a:spLocks noGrp="1"/>
          </p:cNvSpPr>
          <p:nvPr>
            <p:ph type="subTitle" idx="1"/>
          </p:nvPr>
        </p:nvSpPr>
        <p:spPr>
          <a:xfrm>
            <a:off x="1672167" y="4406900"/>
            <a:ext cx="4741333" cy="3050117"/>
          </a:xfrm>
        </p:spPr>
        <p:txBody>
          <a:bodyPr/>
          <a:lstStyle/>
          <a:p>
            <a:pPr algn="r">
              <a:lnSpc>
                <a:spcPct val="150000"/>
              </a:lnSpc>
            </a:pPr>
            <a:r>
              <a:rPr lang="en-US" dirty="0" smtClean="0"/>
              <a:t>Test Kitchen</a:t>
            </a:r>
          </a:p>
          <a:p>
            <a:pPr algn="r">
              <a:lnSpc>
                <a:spcPct val="150000"/>
              </a:lnSpc>
            </a:pPr>
            <a:r>
              <a:rPr lang="en-US" dirty="0" err="1" smtClean="0"/>
              <a:t>Docker</a:t>
            </a:r>
            <a:r>
              <a:rPr lang="en-US" dirty="0" smtClean="0"/>
              <a:t> CLI</a:t>
            </a:r>
          </a:p>
          <a:p>
            <a:pPr algn="r">
              <a:lnSpc>
                <a:spcPct val="150000"/>
              </a:lnSpc>
            </a:pPr>
            <a:r>
              <a:rPr lang="en-US" dirty="0" smtClean="0"/>
              <a:t>kitchen-</a:t>
            </a:r>
            <a:r>
              <a:rPr lang="en-US" dirty="0" err="1" smtClean="0"/>
              <a:t>docker</a:t>
            </a:r>
            <a:r>
              <a:rPr lang="en-US" dirty="0" smtClean="0"/>
              <a:t> gem</a:t>
            </a:r>
          </a:p>
        </p:txBody>
      </p:sp>
      <p:sp>
        <p:nvSpPr>
          <p:cNvPr id="4" name="Subtitle 2"/>
          <p:cNvSpPr txBox="1">
            <a:spLocks/>
          </p:cNvSpPr>
          <p:nvPr/>
        </p:nvSpPr>
        <p:spPr bwMode="white">
          <a:xfrm>
            <a:off x="6764867" y="4406899"/>
            <a:ext cx="7154333" cy="3050117"/>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nSpc>
                <a:spcPct val="150000"/>
              </a:lnSpc>
            </a:pPr>
            <a:r>
              <a:rPr lang="en-US" b="1" dirty="0" smtClean="0">
                <a:solidFill>
                  <a:schemeClr val="accent4">
                    <a:lumMod val="50000"/>
                  </a:schemeClr>
                </a:solidFill>
                <a:latin typeface="Courier New" charset="0"/>
                <a:ea typeface="Courier New" charset="0"/>
                <a:cs typeface="Courier New" charset="0"/>
              </a:rPr>
              <a:t>1.17.0  (Chef DK 2.3.4)</a:t>
            </a:r>
          </a:p>
          <a:p>
            <a:pPr>
              <a:lnSpc>
                <a:spcPct val="150000"/>
              </a:lnSpc>
            </a:pPr>
            <a:r>
              <a:rPr lang="en-US" b="1" dirty="0">
                <a:solidFill>
                  <a:schemeClr val="accent4">
                    <a:lumMod val="50000"/>
                  </a:schemeClr>
                </a:solidFill>
                <a:latin typeface="Courier New" charset="0"/>
                <a:ea typeface="Courier New" charset="0"/>
                <a:cs typeface="Courier New" charset="0"/>
              </a:rPr>
              <a:t>17.09.0-ce-</a:t>
            </a:r>
            <a:r>
              <a:rPr lang="en-US" b="1" dirty="0" smtClean="0">
                <a:solidFill>
                  <a:schemeClr val="accent4">
                    <a:lumMod val="50000"/>
                  </a:schemeClr>
                </a:solidFill>
                <a:latin typeface="Courier New" charset="0"/>
                <a:ea typeface="Courier New" charset="0"/>
                <a:cs typeface="Courier New" charset="0"/>
              </a:rPr>
              <a:t>rc3</a:t>
            </a:r>
          </a:p>
          <a:p>
            <a:pPr>
              <a:lnSpc>
                <a:spcPct val="150000"/>
              </a:lnSpc>
            </a:pPr>
            <a:r>
              <a:rPr lang="en-US" b="1" dirty="0" smtClean="0">
                <a:solidFill>
                  <a:schemeClr val="accent4">
                    <a:lumMod val="50000"/>
                  </a:schemeClr>
                </a:solidFill>
                <a:latin typeface="Courier New" charset="0"/>
                <a:ea typeface="Courier New" charset="0"/>
                <a:cs typeface="Courier New" charset="0"/>
              </a:rPr>
              <a:t>2.6.0</a:t>
            </a:r>
          </a:p>
        </p:txBody>
      </p:sp>
      <p:sp>
        <p:nvSpPr>
          <p:cNvPr id="7" name="TextBox 6"/>
          <p:cNvSpPr txBox="1"/>
          <p:nvPr/>
        </p:nvSpPr>
        <p:spPr bwMode="white">
          <a:xfrm>
            <a:off x="1680252" y="3352800"/>
            <a:ext cx="10219648" cy="1473200"/>
          </a:xfrm>
          <a:prstGeom prst="rect">
            <a:avLst/>
          </a:prstGeom>
        </p:spPr>
        <p:txBody>
          <a:bodyPr vert="horz" wrap="none" lIns="91440" tIns="91440" rIns="91440" bIns="91440" rtlCol="0">
            <a:normAutofit/>
          </a:bodyPr>
          <a:lstStyle/>
          <a:p>
            <a:r>
              <a:rPr lang="en-US" dirty="0" smtClean="0"/>
              <a:t>I have the following versions of software installed on my system:</a:t>
            </a:r>
          </a:p>
        </p:txBody>
      </p:sp>
    </p:spTree>
    <p:extLst>
      <p:ext uri="{BB962C8B-B14F-4D97-AF65-F5344CB8AC3E}">
        <p14:creationId xmlns:p14="http://schemas.microsoft.com/office/powerpoint/2010/main" val="19549280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1672167" y="4406900"/>
            <a:ext cx="10227733" cy="3050117"/>
          </a:xfrm>
          <a:prstGeom prst="rect">
            <a:avLst/>
          </a:prstGeom>
          <a:solidFill>
            <a:schemeClr val="bg2">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smtClean="0"/>
              <a:t>Vagrant and Virtual Box Versions</a:t>
            </a:r>
            <a:endParaRPr lang="en-US" dirty="0"/>
          </a:p>
        </p:txBody>
      </p:sp>
      <p:sp>
        <p:nvSpPr>
          <p:cNvPr id="3" name="Subtitle 2"/>
          <p:cNvSpPr>
            <a:spLocks noGrp="1"/>
          </p:cNvSpPr>
          <p:nvPr>
            <p:ph type="subTitle" idx="1"/>
          </p:nvPr>
        </p:nvSpPr>
        <p:spPr>
          <a:xfrm>
            <a:off x="1672167" y="4406900"/>
            <a:ext cx="4741333" cy="3050117"/>
          </a:xfrm>
        </p:spPr>
        <p:txBody>
          <a:bodyPr/>
          <a:lstStyle/>
          <a:p>
            <a:pPr algn="r">
              <a:lnSpc>
                <a:spcPct val="150000"/>
              </a:lnSpc>
            </a:pPr>
            <a:r>
              <a:rPr lang="en-US" dirty="0" smtClean="0"/>
              <a:t>Test Kitchen</a:t>
            </a:r>
          </a:p>
          <a:p>
            <a:pPr algn="r">
              <a:lnSpc>
                <a:spcPct val="150000"/>
              </a:lnSpc>
            </a:pPr>
            <a:r>
              <a:rPr lang="en-US" dirty="0" smtClean="0"/>
              <a:t>Vagrant</a:t>
            </a:r>
          </a:p>
          <a:p>
            <a:pPr algn="r">
              <a:lnSpc>
                <a:spcPct val="150000"/>
              </a:lnSpc>
            </a:pPr>
            <a:r>
              <a:rPr lang="en-US" dirty="0" smtClean="0"/>
              <a:t>Virtual Box </a:t>
            </a:r>
          </a:p>
          <a:p>
            <a:pPr algn="r">
              <a:lnSpc>
                <a:spcPct val="150000"/>
              </a:lnSpc>
            </a:pPr>
            <a:r>
              <a:rPr lang="en-US" dirty="0" smtClean="0"/>
              <a:t>Virtual Box Extensions Pack</a:t>
            </a:r>
          </a:p>
          <a:p>
            <a:pPr algn="r">
              <a:lnSpc>
                <a:spcPct val="150000"/>
              </a:lnSpc>
            </a:pPr>
            <a:endParaRPr lang="en-US" dirty="0"/>
          </a:p>
        </p:txBody>
      </p:sp>
      <p:sp>
        <p:nvSpPr>
          <p:cNvPr id="4" name="Subtitle 2"/>
          <p:cNvSpPr txBox="1">
            <a:spLocks/>
          </p:cNvSpPr>
          <p:nvPr/>
        </p:nvSpPr>
        <p:spPr bwMode="white">
          <a:xfrm>
            <a:off x="6764867" y="4406899"/>
            <a:ext cx="5135033" cy="3050117"/>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nSpc>
                <a:spcPct val="150000"/>
              </a:lnSpc>
            </a:pPr>
            <a:r>
              <a:rPr lang="en-US" b="1" dirty="0" smtClean="0">
                <a:solidFill>
                  <a:schemeClr val="accent4">
                    <a:lumMod val="50000"/>
                  </a:schemeClr>
                </a:solidFill>
                <a:latin typeface="Courier New" charset="0"/>
                <a:ea typeface="Courier New" charset="0"/>
                <a:cs typeface="Courier New" charset="0"/>
              </a:rPr>
              <a:t>1.17.0  (Chef DK 2.3.4)</a:t>
            </a:r>
          </a:p>
          <a:p>
            <a:pPr>
              <a:lnSpc>
                <a:spcPct val="150000"/>
              </a:lnSpc>
            </a:pPr>
            <a:r>
              <a:rPr lang="en-US" b="1" dirty="0" smtClean="0">
                <a:solidFill>
                  <a:schemeClr val="accent4">
                    <a:lumMod val="50000"/>
                  </a:schemeClr>
                </a:solidFill>
                <a:latin typeface="Courier New" charset="0"/>
                <a:ea typeface="Courier New" charset="0"/>
                <a:cs typeface="Courier New" charset="0"/>
              </a:rPr>
              <a:t>2.0.0</a:t>
            </a:r>
          </a:p>
          <a:p>
            <a:pPr>
              <a:lnSpc>
                <a:spcPct val="150000"/>
              </a:lnSpc>
            </a:pPr>
            <a:r>
              <a:rPr lang="en-US" b="1" dirty="0" smtClean="0">
                <a:solidFill>
                  <a:schemeClr val="accent4">
                    <a:lumMod val="50000"/>
                  </a:schemeClr>
                </a:solidFill>
                <a:latin typeface="Courier New" charset="0"/>
                <a:ea typeface="Courier New" charset="0"/>
                <a:cs typeface="Courier New" charset="0"/>
              </a:rPr>
              <a:t>5.1.26</a:t>
            </a:r>
          </a:p>
          <a:p>
            <a:pPr>
              <a:lnSpc>
                <a:spcPct val="150000"/>
              </a:lnSpc>
            </a:pPr>
            <a:r>
              <a:rPr lang="en-US" b="1" dirty="0" smtClean="0">
                <a:solidFill>
                  <a:schemeClr val="accent4">
                    <a:lumMod val="50000"/>
                  </a:schemeClr>
                </a:solidFill>
                <a:latin typeface="Courier New" charset="0"/>
                <a:ea typeface="Courier New" charset="0"/>
                <a:cs typeface="Courier New" charset="0"/>
              </a:rPr>
              <a:t>5.1.26</a:t>
            </a:r>
          </a:p>
          <a:p>
            <a:pPr>
              <a:lnSpc>
                <a:spcPct val="150000"/>
              </a:lnSpc>
            </a:pPr>
            <a:endParaRPr lang="en-US" b="1" dirty="0">
              <a:solidFill>
                <a:schemeClr val="accent4">
                  <a:lumMod val="50000"/>
                </a:schemeClr>
              </a:solidFill>
              <a:latin typeface="Courier New" charset="0"/>
              <a:ea typeface="Courier New" charset="0"/>
              <a:cs typeface="Courier New" charset="0"/>
            </a:endParaRPr>
          </a:p>
        </p:txBody>
      </p:sp>
      <p:sp>
        <p:nvSpPr>
          <p:cNvPr id="7" name="TextBox 6"/>
          <p:cNvSpPr txBox="1"/>
          <p:nvPr/>
        </p:nvSpPr>
        <p:spPr bwMode="white">
          <a:xfrm>
            <a:off x="1680252" y="3352800"/>
            <a:ext cx="10219648" cy="1473200"/>
          </a:xfrm>
          <a:prstGeom prst="rect">
            <a:avLst/>
          </a:prstGeom>
        </p:spPr>
        <p:txBody>
          <a:bodyPr vert="horz" wrap="none" lIns="91440" tIns="91440" rIns="91440" bIns="91440" rtlCol="0">
            <a:normAutofit/>
          </a:bodyPr>
          <a:lstStyle/>
          <a:p>
            <a:r>
              <a:rPr lang="en-US" dirty="0" smtClean="0"/>
              <a:t>I have the following versions of software installed on my system:</a:t>
            </a:r>
          </a:p>
        </p:txBody>
      </p:sp>
    </p:spTree>
    <p:extLst>
      <p:ext uri="{BB962C8B-B14F-4D97-AF65-F5344CB8AC3E}">
        <p14:creationId xmlns:p14="http://schemas.microsoft.com/office/powerpoint/2010/main" val="13381209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2" name="Oval 1"/>
          <p:cNvSpPr/>
          <p:nvPr/>
        </p:nvSpPr>
        <p:spPr bwMode="auto">
          <a:xfrm>
            <a:off x="803277" y="3505201"/>
            <a:ext cx="868361" cy="868361"/>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p>
        </p:txBody>
      </p:sp>
      <p:sp>
        <p:nvSpPr>
          <p:cNvPr id="6" name="Oval 5"/>
          <p:cNvSpPr/>
          <p:nvPr/>
        </p:nvSpPr>
        <p:spPr bwMode="auto">
          <a:xfrm>
            <a:off x="803280" y="4561667"/>
            <a:ext cx="868361" cy="868361"/>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3200" b="1" dirty="0" smtClean="0">
              <a:gradFill>
                <a:gsLst>
                  <a:gs pos="0">
                    <a:srgbClr val="FFFFFF"/>
                  </a:gs>
                  <a:gs pos="100000">
                    <a:srgbClr val="FFFFFF"/>
                  </a:gs>
                </a:gsLst>
                <a:lin ang="5400000" scaled="0"/>
              </a:gradFill>
            </a:endParaRPr>
          </a:p>
        </p:txBody>
      </p:sp>
      <p:sp>
        <p:nvSpPr>
          <p:cNvPr id="7" name="Oval 6"/>
          <p:cNvSpPr/>
          <p:nvPr/>
        </p:nvSpPr>
        <p:spPr bwMode="auto">
          <a:xfrm>
            <a:off x="803279" y="5618133"/>
            <a:ext cx="868361" cy="868361"/>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3</a:t>
            </a:r>
            <a:endParaRPr lang="en-US" sz="3200" b="1" dirty="0" smtClean="0">
              <a:gradFill>
                <a:gsLst>
                  <a:gs pos="0">
                    <a:srgbClr val="FFFFFF"/>
                  </a:gs>
                  <a:gs pos="100000">
                    <a:srgbClr val="FFFFFF"/>
                  </a:gs>
                </a:gsLst>
                <a:lin ang="5400000" scaled="0"/>
              </a:gradFill>
            </a:endParaRPr>
          </a:p>
        </p:txBody>
      </p:sp>
      <p:sp>
        <p:nvSpPr>
          <p:cNvPr id="8" name="Oval 7"/>
          <p:cNvSpPr/>
          <p:nvPr/>
        </p:nvSpPr>
        <p:spPr bwMode="auto">
          <a:xfrm>
            <a:off x="803277" y="6669059"/>
            <a:ext cx="868361" cy="868361"/>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4</a:t>
            </a:r>
          </a:p>
        </p:txBody>
      </p:sp>
      <p:sp>
        <p:nvSpPr>
          <p:cNvPr id="3" name="TextBox 2"/>
          <p:cNvSpPr txBox="1"/>
          <p:nvPr/>
        </p:nvSpPr>
        <p:spPr bwMode="white">
          <a:xfrm>
            <a:off x="1824037" y="5721063"/>
            <a:ext cx="11050081" cy="609600"/>
          </a:xfrm>
          <a:prstGeom prst="rect">
            <a:avLst/>
          </a:prstGeom>
        </p:spPr>
        <p:txBody>
          <a:bodyPr vert="horz" wrap="square" lIns="91440" tIns="91440" rIns="91440" bIns="91440" rtlCol="0">
            <a:normAutofit/>
          </a:bodyPr>
          <a:lstStyle/>
          <a:p>
            <a:r>
              <a:rPr lang="en-US" sz="2800" dirty="0" smtClean="0">
                <a:latin typeface="+mn-lt"/>
              </a:rPr>
              <a:t>Verify that the implementation meets the desired state</a:t>
            </a:r>
          </a:p>
        </p:txBody>
      </p:sp>
      <p:sp>
        <p:nvSpPr>
          <p:cNvPr id="9" name="TextBox 8"/>
          <p:cNvSpPr txBox="1"/>
          <p:nvPr/>
        </p:nvSpPr>
        <p:spPr bwMode="white">
          <a:xfrm>
            <a:off x="1824036" y="4633649"/>
            <a:ext cx="9501689" cy="609600"/>
          </a:xfrm>
          <a:prstGeom prst="rect">
            <a:avLst/>
          </a:prstGeom>
        </p:spPr>
        <p:txBody>
          <a:bodyPr vert="horz" wrap="square" lIns="91440" tIns="91440" rIns="91440" bIns="91440" rtlCol="0">
            <a:normAutofit/>
          </a:bodyPr>
          <a:lstStyle/>
          <a:p>
            <a:r>
              <a:rPr lang="en-US" sz="2800" dirty="0" smtClean="0">
                <a:latin typeface="+mn-lt"/>
              </a:rPr>
              <a:t>Implement the solution</a:t>
            </a:r>
          </a:p>
        </p:txBody>
      </p:sp>
      <p:sp>
        <p:nvSpPr>
          <p:cNvPr id="10" name="TextBox 9"/>
          <p:cNvSpPr txBox="1"/>
          <p:nvPr/>
        </p:nvSpPr>
        <p:spPr bwMode="white">
          <a:xfrm>
            <a:off x="1824036" y="3614226"/>
            <a:ext cx="9501689" cy="609600"/>
          </a:xfrm>
          <a:prstGeom prst="rect">
            <a:avLst/>
          </a:prstGeom>
        </p:spPr>
        <p:txBody>
          <a:bodyPr vert="horz" wrap="square" lIns="91440" tIns="91440" rIns="91440" bIns="91440" rtlCol="0">
            <a:normAutofit/>
          </a:bodyPr>
          <a:lstStyle/>
          <a:p>
            <a:r>
              <a:rPr lang="en-US" sz="2800" dirty="0" smtClean="0">
                <a:latin typeface="+mn-lt"/>
              </a:rPr>
              <a:t>Define a test that expresses the desired state</a:t>
            </a:r>
          </a:p>
        </p:txBody>
      </p:sp>
      <p:sp>
        <p:nvSpPr>
          <p:cNvPr id="11" name="TextBox 10"/>
          <p:cNvSpPr txBox="1"/>
          <p:nvPr/>
        </p:nvSpPr>
        <p:spPr bwMode="white">
          <a:xfrm>
            <a:off x="1824037" y="6777713"/>
            <a:ext cx="11050081" cy="609600"/>
          </a:xfrm>
          <a:prstGeom prst="rect">
            <a:avLst/>
          </a:prstGeom>
        </p:spPr>
        <p:txBody>
          <a:bodyPr vert="horz" wrap="square" lIns="91440" tIns="91440" rIns="91440" bIns="91440" rtlCol="0">
            <a:normAutofit/>
          </a:bodyPr>
          <a:lstStyle/>
          <a:p>
            <a:r>
              <a:rPr lang="en-US" sz="2800" dirty="0" smtClean="0">
                <a:latin typeface="+mn-lt"/>
              </a:rPr>
              <a:t>Refactor</a:t>
            </a:r>
          </a:p>
        </p:txBody>
      </p:sp>
    </p:spTree>
    <p:extLst>
      <p:ext uri="{BB962C8B-B14F-4D97-AF65-F5344CB8AC3E}">
        <p14:creationId xmlns:p14="http://schemas.microsoft.com/office/powerpoint/2010/main" val="2477943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Writing and Executing an Integration Test</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Learn about Test Kitchen's configuration and command-line interface</a:t>
            </a:r>
          </a:p>
          <a:p>
            <a:pPr marL="342900" indent="-342900">
              <a:buFont typeface="Wingdings" charset="2"/>
              <a:buChar char="ü"/>
            </a:pPr>
            <a:r>
              <a:rPr lang="en-US" dirty="0" smtClean="0"/>
              <a:t>Learn about the </a:t>
            </a:r>
            <a:r>
              <a:rPr lang="en-US" dirty="0" err="1" smtClean="0"/>
              <a:t>InSpec</a:t>
            </a:r>
            <a:r>
              <a:rPr lang="en-US" dirty="0" smtClean="0"/>
              <a:t> language</a:t>
            </a:r>
          </a:p>
          <a:p>
            <a:pPr marL="342900" indent="-342900">
              <a:buFont typeface="Wingdings" charset="2"/>
              <a:buChar char="ü"/>
            </a:pPr>
            <a:r>
              <a:rPr lang="en-US" dirty="0" smtClean="0"/>
              <a:t>Perform TDD with Test Kitchen and </a:t>
            </a:r>
            <a:r>
              <a:rPr lang="en-US" dirty="0" err="1" smtClean="0"/>
              <a:t>InSpec</a:t>
            </a:r>
            <a:endParaRPr lang="en-US" dirty="0" smtClean="0"/>
          </a:p>
        </p:txBody>
      </p:sp>
    </p:spTree>
    <p:extLst>
      <p:ext uri="{BB962C8B-B14F-4D97-AF65-F5344CB8AC3E}">
        <p14:creationId xmlns:p14="http://schemas.microsoft.com/office/powerpoint/2010/main" val="6829289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715633" cy="4663151"/>
          </a:xfrm>
        </p:spPr>
        <p:txBody>
          <a:bodyPr/>
          <a:lstStyle/>
          <a:p>
            <a:pPr marL="457200" indent="-457200">
              <a:buFont typeface="Wingdings" charset="2"/>
              <a:buChar char="ü"/>
            </a:pPr>
            <a:r>
              <a:rPr lang="en-US" b="1" dirty="0" smtClean="0"/>
              <a:t>Tell me more about Test Driven Development (TDD)</a:t>
            </a:r>
          </a:p>
          <a:p>
            <a:pPr marL="457200" indent="-457200">
              <a:buFont typeface="Wingdings" charset="2"/>
              <a:buChar char="ü"/>
            </a:pPr>
            <a:r>
              <a:rPr lang="en-US" b="1" dirty="0" smtClean="0"/>
              <a:t>Writing and Executing an Integration Test</a:t>
            </a:r>
          </a:p>
          <a:p>
            <a:pPr marL="457200" indent="-457200">
              <a:buFont typeface="Wingdings" charset="2"/>
              <a:buChar char="q"/>
            </a:pPr>
            <a:r>
              <a:rPr lang="en-US" b="1" dirty="0" smtClean="0"/>
              <a:t>Writing and Executing a Unit Test</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9107199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and Executing a Unit Test</a:t>
            </a:r>
            <a:endParaRPr lang="en-US" dirty="0"/>
          </a:p>
        </p:txBody>
      </p:sp>
      <p:grpSp>
        <p:nvGrpSpPr>
          <p:cNvPr id="33" name="Group 32"/>
          <p:cNvGrpSpPr/>
          <p:nvPr/>
        </p:nvGrpSpPr>
        <p:grpSpPr>
          <a:xfrm>
            <a:off x="4562495" y="1280605"/>
            <a:ext cx="7131010" cy="6758495"/>
            <a:chOff x="3518077" y="1280605"/>
            <a:chExt cx="7131010" cy="6758495"/>
          </a:xfrm>
        </p:grpSpPr>
        <p:sp>
          <p:nvSpPr>
            <p:cNvPr id="17" name="Rounded Rectangle 16"/>
            <p:cNvSpPr/>
            <p:nvPr/>
          </p:nvSpPr>
          <p:spPr bwMode="auto">
            <a:xfrm>
              <a:off x="7048640" y="2177864"/>
              <a:ext cx="3563942" cy="59961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Install Chef</a:t>
              </a:r>
            </a:p>
          </p:txBody>
        </p:sp>
        <p:sp>
          <p:nvSpPr>
            <p:cNvPr id="18" name="Rounded Rectangle 17"/>
            <p:cNvSpPr/>
            <p:nvPr/>
          </p:nvSpPr>
          <p:spPr bwMode="auto">
            <a:xfrm>
              <a:off x="7048640" y="3047227"/>
              <a:ext cx="3563942"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Apply the Run List</a:t>
              </a:r>
            </a:p>
          </p:txBody>
        </p:sp>
        <p:sp>
          <p:nvSpPr>
            <p:cNvPr id="19" name="Rounded Rectangle 18"/>
            <p:cNvSpPr/>
            <p:nvPr/>
          </p:nvSpPr>
          <p:spPr bwMode="auto">
            <a:xfrm>
              <a:off x="7503007" y="3916590"/>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Build Node (</a:t>
              </a:r>
              <a:r>
                <a:rPr lang="en-US" sz="1800" b="1" dirty="0" err="1" smtClean="0">
                  <a:gradFill>
                    <a:gsLst>
                      <a:gs pos="0">
                        <a:srgbClr val="FFFFFF"/>
                      </a:gs>
                      <a:gs pos="100000">
                        <a:srgbClr val="FFFFFF"/>
                      </a:gs>
                    </a:gsLst>
                    <a:lin ang="5400000" scaled="0"/>
                  </a:gradFill>
                </a:rPr>
                <a:t>ohai</a:t>
              </a:r>
              <a:r>
                <a:rPr lang="en-US" sz="1800" b="1" dirty="0" smtClean="0">
                  <a:gradFill>
                    <a:gsLst>
                      <a:gs pos="0">
                        <a:srgbClr val="FFFFFF"/>
                      </a:gs>
                      <a:gs pos="100000">
                        <a:srgbClr val="FFFFFF"/>
                      </a:gs>
                    </a:gsLst>
                    <a:lin ang="5400000" scaled="0"/>
                  </a:gradFill>
                </a:rPr>
                <a:t>)</a:t>
              </a:r>
            </a:p>
          </p:txBody>
        </p:sp>
        <p:sp>
          <p:nvSpPr>
            <p:cNvPr id="20" name="Rounded Rectangle 19"/>
            <p:cNvSpPr/>
            <p:nvPr/>
          </p:nvSpPr>
          <p:spPr bwMode="auto">
            <a:xfrm>
              <a:off x="7503007" y="4785953"/>
              <a:ext cx="3109576"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Synchronize Cookbooks</a:t>
              </a:r>
            </a:p>
          </p:txBody>
        </p:sp>
        <p:sp>
          <p:nvSpPr>
            <p:cNvPr id="21" name="Rounded Rectangle 20"/>
            <p:cNvSpPr/>
            <p:nvPr/>
          </p:nvSpPr>
          <p:spPr bwMode="auto">
            <a:xfrm>
              <a:off x="7503007" y="5655316"/>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Build Resource Collection</a:t>
              </a:r>
            </a:p>
          </p:txBody>
        </p:sp>
        <p:sp>
          <p:nvSpPr>
            <p:cNvPr id="22" name="Rounded Rectangle 21"/>
            <p:cNvSpPr/>
            <p:nvPr/>
          </p:nvSpPr>
          <p:spPr bwMode="auto">
            <a:xfrm>
              <a:off x="7503007" y="6524679"/>
              <a:ext cx="3109575" cy="599616"/>
            </a:xfrm>
            <a:prstGeom prst="round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gradFill>
                    <a:gsLst>
                      <a:gs pos="0">
                        <a:srgbClr val="FFFFFF"/>
                      </a:gs>
                      <a:gs pos="100000">
                        <a:srgbClr val="FFFFFF"/>
                      </a:gs>
                    </a:gsLst>
                    <a:lin ang="5400000" scaled="0"/>
                  </a:gradFill>
                </a:rPr>
                <a:t>Converge</a:t>
              </a:r>
            </a:p>
          </p:txBody>
        </p:sp>
        <p:sp>
          <p:nvSpPr>
            <p:cNvPr id="23" name="Rounded Rectangle 22"/>
            <p:cNvSpPr/>
            <p:nvPr/>
          </p:nvSpPr>
          <p:spPr bwMode="auto">
            <a:xfrm>
              <a:off x="7048639" y="7394045"/>
              <a:ext cx="3563943" cy="599616"/>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Execute Tests</a:t>
              </a:r>
            </a:p>
          </p:txBody>
        </p:sp>
        <p:sp>
          <p:nvSpPr>
            <p:cNvPr id="24" name="Rounded Rectangle 23"/>
            <p:cNvSpPr/>
            <p:nvPr/>
          </p:nvSpPr>
          <p:spPr bwMode="auto">
            <a:xfrm>
              <a:off x="7001852" y="1308501"/>
              <a:ext cx="3610730" cy="599616"/>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gradFill>
                    <a:gsLst>
                      <a:gs pos="0">
                        <a:srgbClr val="FFFFFF"/>
                      </a:gs>
                      <a:gs pos="100000">
                        <a:srgbClr val="FFFFFF"/>
                      </a:gs>
                    </a:gsLst>
                    <a:lin ang="5400000" scaled="0"/>
                  </a:gradFill>
                </a:rPr>
                <a:t>Create Test Instance</a:t>
              </a:r>
            </a:p>
          </p:txBody>
        </p:sp>
        <p:sp>
          <p:nvSpPr>
            <p:cNvPr id="25" name="Rectangle 24"/>
            <p:cNvSpPr/>
            <p:nvPr/>
          </p:nvSpPr>
          <p:spPr bwMode="auto">
            <a:xfrm>
              <a:off x="7001852" y="1280605"/>
              <a:ext cx="3647235" cy="4124379"/>
            </a:xfrm>
            <a:prstGeom prst="rect">
              <a:avLst/>
            </a:prstGeom>
            <a:solidFill>
              <a:schemeClr val="bg1">
                <a:alpha val="8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6" name="Rectangle 25"/>
            <p:cNvSpPr/>
            <p:nvPr/>
          </p:nvSpPr>
          <p:spPr bwMode="auto">
            <a:xfrm>
              <a:off x="7001852" y="6399390"/>
              <a:ext cx="3610730" cy="763735"/>
            </a:xfrm>
            <a:prstGeom prst="rect">
              <a:avLst/>
            </a:prstGeom>
            <a:solidFill>
              <a:schemeClr val="bg1">
                <a:alpha val="8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Left Brace 26"/>
            <p:cNvSpPr/>
            <p:nvPr/>
          </p:nvSpPr>
          <p:spPr>
            <a:xfrm>
              <a:off x="6260487" y="5592777"/>
              <a:ext cx="442391" cy="713020"/>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8" name="Left Brace 27"/>
            <p:cNvSpPr/>
            <p:nvPr/>
          </p:nvSpPr>
          <p:spPr>
            <a:xfrm>
              <a:off x="6260487" y="7300056"/>
              <a:ext cx="442391" cy="713020"/>
            </a:xfrm>
            <a:prstGeom prst="leftBrace">
              <a:avLst/>
            </a:prstGeom>
            <a:ln>
              <a:solidFill>
                <a:schemeClr val="accent4"/>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886" y="7354431"/>
              <a:ext cx="656318" cy="656318"/>
            </a:xfrm>
            <a:prstGeom prst="rect">
              <a:avLst/>
            </a:prstGeom>
          </p:spPr>
        </p:pic>
        <p:sp>
          <p:nvSpPr>
            <p:cNvPr id="30" name="TextBox 29"/>
            <p:cNvSpPr txBox="1"/>
            <p:nvPr/>
          </p:nvSpPr>
          <p:spPr bwMode="white">
            <a:xfrm>
              <a:off x="4792598" y="7326080"/>
              <a:ext cx="1206354" cy="713020"/>
            </a:xfrm>
            <a:prstGeom prst="rect">
              <a:avLst/>
            </a:prstGeom>
          </p:spPr>
          <p:txBody>
            <a:bodyPr vert="horz" wrap="none" lIns="91440" tIns="91440" rIns="91440" bIns="91440" rtlCol="0" anchor="ctr">
              <a:normAutofit/>
            </a:bodyPr>
            <a:lstStyle/>
            <a:p>
              <a:pPr algn="r"/>
              <a:r>
                <a:rPr lang="en-US" sz="3200" dirty="0" smtClean="0"/>
                <a:t>RSpec</a:t>
              </a:r>
              <a:endParaRPr lang="en-US" dirty="0" smtClean="0"/>
            </a:p>
          </p:txBody>
        </p:sp>
        <p:sp>
          <p:nvSpPr>
            <p:cNvPr id="31" name="TextBox 30"/>
            <p:cNvSpPr txBox="1"/>
            <p:nvPr/>
          </p:nvSpPr>
          <p:spPr bwMode="white">
            <a:xfrm>
              <a:off x="4166181" y="5581296"/>
              <a:ext cx="1929837" cy="713020"/>
            </a:xfrm>
            <a:prstGeom prst="rect">
              <a:avLst/>
            </a:prstGeom>
          </p:spPr>
          <p:txBody>
            <a:bodyPr vert="horz" wrap="none" lIns="91440" tIns="91440" rIns="91440" bIns="91440" rtlCol="0" anchor="ctr">
              <a:normAutofit/>
            </a:bodyPr>
            <a:lstStyle/>
            <a:p>
              <a:pPr algn="r"/>
              <a:r>
                <a:rPr lang="en-US" sz="3200" dirty="0" err="1" smtClean="0"/>
                <a:t>ChefSpec</a:t>
              </a:r>
              <a:endParaRPr lang="en-US" sz="3200" dirty="0" smtClean="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8077" y="5630620"/>
              <a:ext cx="682844" cy="682844"/>
            </a:xfrm>
            <a:prstGeom prst="rect">
              <a:avLst/>
            </a:prstGeom>
          </p:spPr>
        </p:pic>
      </p:grpSp>
    </p:spTree>
    <p:extLst>
      <p:ext uri="{BB962C8B-B14F-4D97-AF65-F5344CB8AC3E}">
        <p14:creationId xmlns:p14="http://schemas.microsoft.com/office/powerpoint/2010/main" val="11446842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Collection</a:t>
            </a:r>
            <a:endParaRPr lang="en-US" dirty="0"/>
          </a:p>
        </p:txBody>
      </p:sp>
      <p:grpSp>
        <p:nvGrpSpPr>
          <p:cNvPr id="80" name="Group 79"/>
          <p:cNvGrpSpPr/>
          <p:nvPr/>
        </p:nvGrpSpPr>
        <p:grpSpPr>
          <a:xfrm>
            <a:off x="8946051" y="3899866"/>
            <a:ext cx="4036423" cy="3092408"/>
            <a:chOff x="8760946" y="3807722"/>
            <a:chExt cx="4036423" cy="3092408"/>
          </a:xfrm>
        </p:grpSpPr>
        <p:sp>
          <p:nvSpPr>
            <p:cNvPr id="72" name="Rectangle 71"/>
            <p:cNvSpPr/>
            <p:nvPr/>
          </p:nvSpPr>
          <p:spPr bwMode="auto">
            <a:xfrm>
              <a:off x="8760946" y="616600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1" name="Rectangle 70"/>
            <p:cNvSpPr/>
            <p:nvPr/>
          </p:nvSpPr>
          <p:spPr bwMode="auto">
            <a:xfrm>
              <a:off x="8760946" y="4645747"/>
              <a:ext cx="4036423" cy="734123"/>
            </a:xfrm>
            <a:prstGeom prst="rect">
              <a:avLst/>
            </a:prstGeom>
            <a:solidFill>
              <a:schemeClr val="bg1">
                <a:lumMod val="9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1" name="Rectangle 30"/>
            <p:cNvSpPr/>
            <p:nvPr/>
          </p:nvSpPr>
          <p:spPr bwMode="auto">
            <a:xfrm>
              <a:off x="8760946" y="5403862"/>
              <a:ext cx="4036423" cy="734123"/>
            </a:xfrm>
            <a:prstGeom prst="rect">
              <a:avLst/>
            </a:prstGeom>
            <a:solidFill>
              <a:schemeClr val="bg1">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8" name="Folded Corner 17"/>
            <p:cNvSpPr/>
            <p:nvPr/>
          </p:nvSpPr>
          <p:spPr bwMode="auto">
            <a:xfrm>
              <a:off x="8760946" y="3807722"/>
              <a:ext cx="4036423" cy="743427"/>
            </a:xfrm>
            <a:prstGeom prst="foldedCorner">
              <a:avLst/>
            </a:prstGeom>
            <a:solidFill>
              <a:schemeClr val="accent5"/>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a:solidFill>
                    <a:schemeClr val="bg1"/>
                  </a:solidFill>
                </a:rPr>
                <a:t>Resource Collection</a:t>
              </a:r>
            </a:p>
          </p:txBody>
        </p:sp>
        <p:sp>
          <p:nvSpPr>
            <p:cNvPr id="23" name="Diamond 22"/>
            <p:cNvSpPr/>
            <p:nvPr/>
          </p:nvSpPr>
          <p:spPr bwMode="auto">
            <a:xfrm>
              <a:off x="9066809" y="4727177"/>
              <a:ext cx="548640" cy="54864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4" name="Regular Pentagon 23"/>
            <p:cNvSpPr/>
            <p:nvPr/>
          </p:nvSpPr>
          <p:spPr bwMode="auto">
            <a:xfrm>
              <a:off x="9056691" y="5451845"/>
              <a:ext cx="548640" cy="54864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5" name="Oval 24"/>
            <p:cNvSpPr/>
            <p:nvPr/>
          </p:nvSpPr>
          <p:spPr bwMode="auto">
            <a:xfrm>
              <a:off x="9056691" y="6170890"/>
              <a:ext cx="548640" cy="54864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6" name="TextBox 25"/>
            <p:cNvSpPr txBox="1"/>
            <p:nvPr/>
          </p:nvSpPr>
          <p:spPr bwMode="white">
            <a:xfrm>
              <a:off x="9921312" y="4727177"/>
              <a:ext cx="2572561" cy="548641"/>
            </a:xfrm>
            <a:prstGeom prst="rect">
              <a:avLst/>
            </a:prstGeom>
            <a:noFill/>
            <a:ln>
              <a:noFill/>
            </a:ln>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package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sp>
          <p:nvSpPr>
            <p:cNvPr id="27" name="TextBox 26"/>
            <p:cNvSpPr txBox="1"/>
            <p:nvPr/>
          </p:nvSpPr>
          <p:spPr bwMode="white">
            <a:xfrm>
              <a:off x="9921312" y="5451844"/>
              <a:ext cx="2572561" cy="548641"/>
            </a:xfrm>
            <a:prstGeom prst="rect">
              <a:avLst/>
            </a:prstGeom>
          </p:spPr>
          <p:txBody>
            <a:bodyPr vert="horz" wrap="square" lIns="91440" tIns="91440" rIns="91440" bIns="91440" rtlCol="0" anchor="ctr">
              <a:noAutofit/>
            </a:bodyPr>
            <a:lstStyle/>
            <a:p>
              <a:r>
                <a:rPr lang="en-US" sz="2000" b="1" dirty="0" smtClean="0">
                  <a:latin typeface="Courier New" charset="0"/>
                  <a:ea typeface="Courier New" charset="0"/>
                  <a:cs typeface="Courier New" charset="0"/>
                </a:rPr>
                <a:t>file '/</a:t>
              </a:r>
              <a:r>
                <a:rPr lang="en-US" sz="2000" b="1" dirty="0" err="1" smtClean="0">
                  <a:latin typeface="Courier New" charset="0"/>
                  <a:ea typeface="Courier New" charset="0"/>
                  <a:cs typeface="Courier New" charset="0"/>
                </a:rPr>
                <a:t>var</a:t>
              </a:r>
              <a:r>
                <a:rPr lang="en-US" sz="2000" b="1" dirty="0" smtClean="0">
                  <a:latin typeface="Courier New" charset="0"/>
                  <a:ea typeface="Courier New" charset="0"/>
                  <a:cs typeface="Courier New" charset="0"/>
                </a:rPr>
                <a:t>/w...</a:t>
              </a:r>
            </a:p>
          </p:txBody>
        </p:sp>
        <p:sp>
          <p:nvSpPr>
            <p:cNvPr id="28" name="TextBox 27"/>
            <p:cNvSpPr txBox="1"/>
            <p:nvPr/>
          </p:nvSpPr>
          <p:spPr bwMode="white">
            <a:xfrm>
              <a:off x="9921312" y="6170421"/>
              <a:ext cx="2572561" cy="548641"/>
            </a:xfrm>
            <a:prstGeom prst="rect">
              <a:avLst/>
            </a:prstGeom>
          </p:spPr>
          <p:txBody>
            <a:bodyPr vert="horz" wrap="square" lIns="91440" tIns="91440" rIns="91440" bIns="91440" rtlCol="0" anchor="ctr">
              <a:normAutofit fontScale="85000" lnSpcReduction="10000"/>
            </a:bodyPr>
            <a:lstStyle/>
            <a:p>
              <a:r>
                <a:rPr lang="en-US" b="1" dirty="0" smtClean="0">
                  <a:latin typeface="Courier New" charset="0"/>
                  <a:ea typeface="Courier New" charset="0"/>
                  <a:cs typeface="Courier New" charset="0"/>
                </a:rPr>
                <a:t>service '</a:t>
              </a:r>
              <a:r>
                <a:rPr lang="en-US" b="1" dirty="0" err="1" smtClean="0">
                  <a:latin typeface="Courier New" charset="0"/>
                  <a:ea typeface="Courier New" charset="0"/>
                  <a:cs typeface="Courier New" charset="0"/>
                </a:rPr>
                <a:t>httpd</a:t>
              </a:r>
              <a:r>
                <a:rPr lang="en-US" b="1" dirty="0" smtClean="0">
                  <a:latin typeface="Courier New" charset="0"/>
                  <a:ea typeface="Courier New" charset="0"/>
                  <a:cs typeface="Courier New" charset="0"/>
                </a:rPr>
                <a:t>'</a:t>
              </a:r>
            </a:p>
          </p:txBody>
        </p:sp>
      </p:grpSp>
      <p:grpSp>
        <p:nvGrpSpPr>
          <p:cNvPr id="81" name="Group 80"/>
          <p:cNvGrpSpPr/>
          <p:nvPr/>
        </p:nvGrpSpPr>
        <p:grpSpPr>
          <a:xfrm>
            <a:off x="2868117" y="3284981"/>
            <a:ext cx="4337277" cy="4134986"/>
            <a:chOff x="1671637" y="3827865"/>
            <a:chExt cx="4337277" cy="4134986"/>
          </a:xfrm>
        </p:grpSpPr>
        <p:sp>
          <p:nvSpPr>
            <p:cNvPr id="5" name="Rectangle 4"/>
            <p:cNvSpPr/>
            <p:nvPr/>
          </p:nvSpPr>
          <p:spPr bwMode="auto">
            <a:xfrm>
              <a:off x="1671637" y="3827865"/>
              <a:ext cx="4337277" cy="4134986"/>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r" defTabSz="914099"/>
              <a:r>
                <a:rPr lang="en-US" sz="4000" b="1" dirty="0" err="1" smtClean="0">
                  <a:solidFill>
                    <a:schemeClr val="accent3">
                      <a:lumMod val="50000"/>
                    </a:schemeClr>
                  </a:solidFill>
                </a:rPr>
                <a:t>httpd</a:t>
              </a:r>
              <a:endParaRPr lang="en-US" sz="4400" b="1" dirty="0" smtClean="0">
                <a:solidFill>
                  <a:schemeClr val="accent3">
                    <a:lumMod val="50000"/>
                  </a:schemeClr>
                </a:solidFill>
              </a:endParaRPr>
            </a:p>
          </p:txBody>
        </p:sp>
        <p:sp>
          <p:nvSpPr>
            <p:cNvPr id="11" name="Round Diagonal Corner Rectangle 10"/>
            <p:cNvSpPr/>
            <p:nvPr/>
          </p:nvSpPr>
          <p:spPr bwMode="auto">
            <a:xfrm>
              <a:off x="1782691" y="3932680"/>
              <a:ext cx="1448001" cy="1330946"/>
            </a:xfrm>
            <a:prstGeom prst="round2DiagRect">
              <a:avLst/>
            </a:prstGeom>
            <a:solidFill>
              <a:schemeClr val="accent1"/>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default</a:t>
              </a:r>
            </a:p>
          </p:txBody>
        </p:sp>
        <p:sp>
          <p:nvSpPr>
            <p:cNvPr id="6" name="Round Diagonal Corner Rectangle 5"/>
            <p:cNvSpPr/>
            <p:nvPr/>
          </p:nvSpPr>
          <p:spPr bwMode="auto">
            <a:xfrm>
              <a:off x="3778503" y="5043383"/>
              <a:ext cx="2086889" cy="774401"/>
            </a:xfrm>
            <a:prstGeom prst="round2DiagRect">
              <a:avLst/>
            </a:prstGeom>
            <a:solidFill>
              <a:schemeClr val="accent4"/>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install</a:t>
              </a:r>
            </a:p>
          </p:txBody>
        </p:sp>
        <p:sp>
          <p:nvSpPr>
            <p:cNvPr id="7" name="Round Diagonal Corner Rectangle 6"/>
            <p:cNvSpPr/>
            <p:nvPr/>
          </p:nvSpPr>
          <p:spPr bwMode="auto">
            <a:xfrm>
              <a:off x="3778502" y="5988954"/>
              <a:ext cx="2086889" cy="774401"/>
            </a:xfrm>
            <a:prstGeom prst="round2DiagRect">
              <a:avLst/>
            </a:prstGeom>
            <a:solidFill>
              <a:schemeClr val="accent5"/>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configuration</a:t>
              </a:r>
            </a:p>
          </p:txBody>
        </p:sp>
        <p:sp>
          <p:nvSpPr>
            <p:cNvPr id="8" name="Round Diagonal Corner Rectangle 7"/>
            <p:cNvSpPr/>
            <p:nvPr/>
          </p:nvSpPr>
          <p:spPr bwMode="auto">
            <a:xfrm>
              <a:off x="3778503" y="6934527"/>
              <a:ext cx="2086889" cy="774401"/>
            </a:xfrm>
            <a:prstGeom prst="round2DiagRect">
              <a:avLst/>
            </a:prstGeom>
            <a:solidFill>
              <a:srgbClr val="C97D9A"/>
            </a:solidFill>
            <a:ln w="76200">
              <a:noFill/>
              <a:headEnd type="none" w="med" len="med"/>
              <a:tailEnd type="none" w="med" len="med"/>
            </a:ln>
            <a:effectLst>
              <a:outerShdw blurRad="50800" dist="76200" dir="5400000" algn="t"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914099"/>
              <a:r>
                <a:rPr lang="en-US" sz="2000" dirty="0" smtClean="0">
                  <a:solidFill>
                    <a:schemeClr val="bg1"/>
                  </a:solidFill>
                </a:rPr>
                <a:t>service</a:t>
              </a:r>
            </a:p>
          </p:txBody>
        </p:sp>
        <p:cxnSp>
          <p:nvCxnSpPr>
            <p:cNvPr id="9" name="Straight Connector 8"/>
            <p:cNvCxnSpPr>
              <a:stCxn id="11" idx="1"/>
            </p:cNvCxnSpPr>
            <p:nvPr/>
          </p:nvCxnSpPr>
          <p:spPr>
            <a:xfrm>
              <a:off x="2506692" y="5263626"/>
              <a:ext cx="13322" cy="1112122"/>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endCxn id="35" idx="1"/>
            </p:cNvCxnSpPr>
            <p:nvPr/>
          </p:nvCxnSpPr>
          <p:spPr>
            <a:xfrm>
              <a:off x="2506692" y="6375748"/>
              <a:ext cx="905602" cy="408"/>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1932888" y="4539633"/>
              <a:ext cx="587126" cy="0"/>
            </a:xfrm>
            <a:prstGeom prst="line">
              <a:avLst/>
            </a:prstGeom>
            <a:ln w="1524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1932888" y="4772309"/>
              <a:ext cx="587126" cy="0"/>
            </a:xfrm>
            <a:prstGeom prst="line">
              <a:avLst/>
            </a:prstGeom>
            <a:ln w="1524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1932888" y="4981064"/>
              <a:ext cx="587126" cy="0"/>
            </a:xfrm>
            <a:prstGeom prst="line">
              <a:avLst/>
            </a:prstGeom>
            <a:ln w="152400">
              <a:solidFill>
                <a:srgbClr val="C97D9A"/>
              </a:solidFill>
            </a:ln>
          </p:spPr>
          <p:style>
            <a:lnRef idx="3">
              <a:schemeClr val="accent1"/>
            </a:lnRef>
            <a:fillRef idx="0">
              <a:schemeClr val="accent1"/>
            </a:fillRef>
            <a:effectRef idx="2">
              <a:schemeClr val="accent1"/>
            </a:effectRef>
            <a:fontRef idx="minor">
              <a:schemeClr val="tx1"/>
            </a:fontRef>
          </p:style>
        </p:cxnSp>
        <p:sp>
          <p:nvSpPr>
            <p:cNvPr id="20" name="Diamond 19"/>
            <p:cNvSpPr/>
            <p:nvPr/>
          </p:nvSpPr>
          <p:spPr bwMode="auto">
            <a:xfrm>
              <a:off x="3895934" y="5499563"/>
              <a:ext cx="274320" cy="274320"/>
            </a:xfrm>
            <a:prstGeom prst="diamond">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Regular Pentagon 20"/>
            <p:cNvSpPr/>
            <p:nvPr/>
          </p:nvSpPr>
          <p:spPr bwMode="auto">
            <a:xfrm>
              <a:off x="3894885" y="6439893"/>
              <a:ext cx="274320" cy="274320"/>
            </a:xfrm>
            <a:prstGeom prst="pentagon">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2" name="Oval 21"/>
            <p:cNvSpPr/>
            <p:nvPr/>
          </p:nvSpPr>
          <p:spPr bwMode="auto">
            <a:xfrm>
              <a:off x="3894885" y="7399159"/>
              <a:ext cx="274320" cy="274320"/>
            </a:xfrm>
            <a:prstGeom prst="ellipse">
              <a:avLst/>
            </a:prstGeom>
            <a:solidFill>
              <a:schemeClr val="bg1"/>
            </a:solidFill>
            <a:ln>
              <a:solidFill>
                <a:schemeClr val="tx2"/>
              </a:solid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35" name="Left Bracket 34"/>
            <p:cNvSpPr/>
            <p:nvPr/>
          </p:nvSpPr>
          <p:spPr>
            <a:xfrm>
              <a:off x="3412294" y="5043383"/>
              <a:ext cx="213244" cy="2665545"/>
            </a:xfrm>
            <a:prstGeom prst="leftBracket">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cxnSp>
        <p:nvCxnSpPr>
          <p:cNvPr id="53" name="Straight Connector 52"/>
          <p:cNvCxnSpPr>
            <a:stCxn id="6" idx="0"/>
            <a:endCxn id="71" idx="1"/>
          </p:cNvCxnSpPr>
          <p:nvPr/>
        </p:nvCxnSpPr>
        <p:spPr>
          <a:xfrm>
            <a:off x="7061872" y="4887700"/>
            <a:ext cx="1884179" cy="217253"/>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5" name="Straight Connector 54"/>
          <p:cNvCxnSpPr>
            <a:stCxn id="7" idx="0"/>
            <a:endCxn id="31" idx="1"/>
          </p:cNvCxnSpPr>
          <p:nvPr/>
        </p:nvCxnSpPr>
        <p:spPr>
          <a:xfrm>
            <a:off x="7061871" y="5833271"/>
            <a:ext cx="1884180" cy="29797"/>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56" name="Straight Connector 55"/>
          <p:cNvCxnSpPr>
            <a:stCxn id="8" idx="0"/>
            <a:endCxn id="72" idx="1"/>
          </p:cNvCxnSpPr>
          <p:nvPr/>
        </p:nvCxnSpPr>
        <p:spPr>
          <a:xfrm flipV="1">
            <a:off x="7061872" y="6625213"/>
            <a:ext cx="1884179" cy="153631"/>
          </a:xfrm>
          <a:prstGeom prst="line">
            <a:avLst/>
          </a:prstGeom>
          <a:ln>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05237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Writing and Executing a Unit Test</a:t>
            </a:r>
            <a:endParaRPr lang="en-US" dirty="0"/>
          </a:p>
        </p:txBody>
      </p:sp>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Learn about </a:t>
            </a:r>
            <a:r>
              <a:rPr lang="en-US" dirty="0" err="1" smtClean="0"/>
              <a:t>RSpec's</a:t>
            </a:r>
            <a:r>
              <a:rPr lang="en-US" dirty="0" smtClean="0"/>
              <a:t> configuration and command-line interface</a:t>
            </a:r>
          </a:p>
          <a:p>
            <a:pPr marL="342900" indent="-342900">
              <a:buFont typeface="Wingdings" charset="2"/>
              <a:buChar char="q"/>
            </a:pPr>
            <a:r>
              <a:rPr lang="en-US" dirty="0" smtClean="0"/>
              <a:t>Learn about the </a:t>
            </a:r>
            <a:r>
              <a:rPr lang="en-US" dirty="0" err="1" smtClean="0"/>
              <a:t>ChefSpec</a:t>
            </a:r>
            <a:r>
              <a:rPr lang="en-US" dirty="0" smtClean="0"/>
              <a:t> language</a:t>
            </a:r>
          </a:p>
          <a:p>
            <a:pPr marL="342900" indent="-342900">
              <a:buFont typeface="Wingdings" charset="2"/>
              <a:buChar char="q"/>
            </a:pPr>
            <a:r>
              <a:rPr lang="en-US" dirty="0" smtClean="0"/>
              <a:t>Perform TDD with RSpec and </a:t>
            </a:r>
            <a:r>
              <a:rPr lang="en-US" dirty="0" err="1" smtClean="0"/>
              <a:t>ChefSpec</a:t>
            </a:r>
            <a:endParaRPr lang="en-US" dirty="0" smtClean="0"/>
          </a:p>
        </p:txBody>
      </p:sp>
    </p:spTree>
    <p:extLst>
      <p:ext uri="{BB962C8B-B14F-4D97-AF65-F5344CB8AC3E}">
        <p14:creationId xmlns:p14="http://schemas.microsoft.com/office/powerpoint/2010/main" val="6841473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RSpec's</a:t>
            </a:r>
            <a:r>
              <a:rPr lang="en-US" dirty="0" smtClean="0"/>
              <a:t> Default Conventions</a:t>
            </a:r>
            <a:endParaRPr lang="en-US" dirty="0"/>
          </a:p>
        </p:txBody>
      </p:sp>
      <p:sp>
        <p:nvSpPr>
          <p:cNvPr id="3" name="Subtitle 2"/>
          <p:cNvSpPr>
            <a:spLocks noGrp="1"/>
          </p:cNvSpPr>
          <p:nvPr>
            <p:ph type="subTitle" idx="1"/>
          </p:nvPr>
        </p:nvSpPr>
        <p:spPr>
          <a:xfrm>
            <a:off x="1671638" y="3271839"/>
            <a:ext cx="11781126" cy="1355580"/>
          </a:xfrm>
        </p:spPr>
        <p:txBody>
          <a:bodyPr/>
          <a:lstStyle/>
          <a:p>
            <a:pPr marL="457200" indent="-457200">
              <a:lnSpc>
                <a:spcPct val="150000"/>
              </a:lnSpc>
              <a:buFont typeface="Arial" charset="0"/>
              <a:buChar char="•"/>
            </a:pPr>
            <a:r>
              <a:rPr lang="en-US" dirty="0" smtClean="0"/>
              <a:t>RSpec expects all tests to be defined in a sub-directory named </a:t>
            </a:r>
            <a:r>
              <a:rPr lang="en-US" b="1" dirty="0" smtClean="0">
                <a:latin typeface="Courier New" charset="0"/>
                <a:ea typeface="Courier New" charset="0"/>
                <a:cs typeface="Courier New" charset="0"/>
              </a:rPr>
              <a:t>spec</a:t>
            </a:r>
            <a:r>
              <a:rPr lang="en-US" dirty="0" smtClean="0">
                <a:ea typeface="Courier New" charset="0"/>
                <a:cs typeface="Courier New" charset="0"/>
              </a:rPr>
              <a:t>.</a:t>
            </a:r>
            <a:endParaRPr lang="en-US" dirty="0" smtClean="0"/>
          </a:p>
          <a:p>
            <a:pPr marL="457200" indent="-457200">
              <a:lnSpc>
                <a:spcPct val="150000"/>
              </a:lnSpc>
              <a:buFont typeface="Arial" charset="0"/>
              <a:buChar char="•"/>
            </a:pPr>
            <a:r>
              <a:rPr lang="en-US" dirty="0" smtClean="0"/>
              <a:t>All test files need to end with </a:t>
            </a:r>
            <a:r>
              <a:rPr lang="en-US" b="1" dirty="0" smtClean="0">
                <a:latin typeface="Courier New" charset="0"/>
                <a:ea typeface="Courier New" charset="0"/>
                <a:cs typeface="Courier New" charset="0"/>
              </a:rPr>
              <a:t>_</a:t>
            </a:r>
            <a:r>
              <a:rPr lang="en-US" b="1" dirty="0" err="1" smtClean="0">
                <a:latin typeface="Courier New" charset="0"/>
                <a:ea typeface="Courier New" charset="0"/>
                <a:cs typeface="Courier New" charset="0"/>
              </a:rPr>
              <a:t>spec.rb</a:t>
            </a:r>
            <a:r>
              <a:rPr lang="en-US" dirty="0" smtClean="0"/>
              <a:t>.</a:t>
            </a:r>
            <a:endParaRPr lang="en-US" dirty="0"/>
          </a:p>
        </p:txBody>
      </p:sp>
      <p:sp>
        <p:nvSpPr>
          <p:cNvPr id="4" name="Content Placeholder 1"/>
          <p:cNvSpPr txBox="1">
            <a:spLocks/>
          </p:cNvSpPr>
          <p:nvPr/>
        </p:nvSpPr>
        <p:spPr>
          <a:xfrm>
            <a:off x="1671638" y="4765964"/>
            <a:ext cx="11781126" cy="3130478"/>
          </a:xfrm>
          <a:prstGeom prst="rect">
            <a:avLst/>
          </a:prstGeom>
          <a:solidFill>
            <a:schemeClr val="tx2"/>
          </a:solidFill>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b="1" dirty="0" smtClean="0">
                <a:solidFill>
                  <a:schemeClr val="bg1"/>
                </a:solidFill>
                <a:latin typeface="Courier New" charset="0"/>
                <a:ea typeface="Courier New" charset="0"/>
                <a:cs typeface="Courier New" charset="0"/>
              </a:rPr>
              <a:t>spec</a:t>
            </a:r>
          </a:p>
          <a:p>
            <a:r>
              <a:rPr lang="en-US" b="1" dirty="0" smtClean="0">
                <a:solidFill>
                  <a:schemeClr val="bg1"/>
                </a:solidFill>
                <a:latin typeface="Courier New" charset="0"/>
                <a:ea typeface="Courier New" charset="0"/>
                <a:cs typeface="Courier New" charset="0"/>
              </a:rPr>
              <a:t>├── </a:t>
            </a:r>
            <a:r>
              <a:rPr lang="en-US" b="1" dirty="0" err="1" smtClean="0">
                <a:solidFill>
                  <a:schemeClr val="bg1"/>
                </a:solidFill>
                <a:latin typeface="Courier New" charset="0"/>
                <a:ea typeface="Courier New" charset="0"/>
                <a:cs typeface="Courier New" charset="0"/>
              </a:rPr>
              <a:t>spec_helper.rb</a:t>
            </a:r>
            <a:endParaRPr lang="en-US" b="1" dirty="0" smtClean="0">
              <a:solidFill>
                <a:schemeClr val="bg1"/>
              </a:solidFill>
              <a:latin typeface="Courier New" charset="0"/>
              <a:ea typeface="Courier New" charset="0"/>
              <a:cs typeface="Courier New" charset="0"/>
            </a:endParaRPr>
          </a:p>
          <a:p>
            <a:r>
              <a:rPr lang="en-US" b="1" dirty="0" smtClean="0">
                <a:solidFill>
                  <a:schemeClr val="bg1"/>
                </a:solidFill>
                <a:latin typeface="Courier New" charset="0"/>
                <a:ea typeface="Courier New" charset="0"/>
                <a:cs typeface="Courier New" charset="0"/>
              </a:rPr>
              <a:t>└── unit</a:t>
            </a:r>
          </a:p>
          <a:p>
            <a:r>
              <a:rPr lang="en-US" b="1" dirty="0">
                <a:solidFill>
                  <a:schemeClr val="bg1"/>
                </a:solidFill>
                <a:latin typeface="Courier New" charset="0"/>
                <a:ea typeface="Courier New" charset="0"/>
                <a:cs typeface="Courier New" charset="0"/>
              </a:rPr>
              <a:t> </a:t>
            </a:r>
            <a:r>
              <a:rPr lang="en-US" b="1" dirty="0" smtClean="0">
                <a:solidFill>
                  <a:schemeClr val="bg1"/>
                </a:solidFill>
                <a:latin typeface="Courier New" charset="0"/>
                <a:ea typeface="Courier New" charset="0"/>
                <a:cs typeface="Courier New" charset="0"/>
              </a:rPr>
              <a:t>   └── recipes</a:t>
            </a:r>
          </a:p>
          <a:p>
            <a:r>
              <a:rPr lang="en-US" b="1" dirty="0" smtClean="0">
                <a:solidFill>
                  <a:schemeClr val="bg1"/>
                </a:solidFill>
                <a:latin typeface="Courier New" charset="0"/>
                <a:ea typeface="Courier New" charset="0"/>
                <a:cs typeface="Courier New" charset="0"/>
              </a:rPr>
              <a:t>        └── </a:t>
            </a:r>
            <a:r>
              <a:rPr lang="en-US" b="1" dirty="0" err="1" smtClean="0">
                <a:solidFill>
                  <a:schemeClr val="bg1"/>
                </a:solidFill>
                <a:latin typeface="Courier New" charset="0"/>
                <a:ea typeface="Courier New" charset="0"/>
                <a:cs typeface="Courier New" charset="0"/>
              </a:rPr>
              <a:t>default_spec.rb</a:t>
            </a:r>
            <a:endParaRPr lang="en-US" b="1" dirty="0" smtClean="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6374806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11455"/>
          </a:xfrm>
        </p:spPr>
        <p:txBody>
          <a:bodyPr/>
          <a:lstStyle/>
          <a:p>
            <a:r>
              <a:rPr lang="en-US" b="1" dirty="0"/>
              <a:t>...*..**........FFFFFFFFF..FFF..</a:t>
            </a:r>
          </a:p>
          <a:p>
            <a:endParaRPr lang="en-US" b="1" dirty="0"/>
          </a:p>
        </p:txBody>
      </p:sp>
      <p:sp>
        <p:nvSpPr>
          <p:cNvPr id="3" name="Text Placeholder 2"/>
          <p:cNvSpPr>
            <a:spLocks noGrp="1"/>
          </p:cNvSpPr>
          <p:nvPr>
            <p:ph type="body" sz="quarter" idx="11"/>
          </p:nvPr>
        </p:nvSpPr>
        <p:spPr/>
        <p:txBody>
          <a:bodyPr/>
          <a:lstStyle/>
          <a:p>
            <a:r>
              <a:rPr lang="en-US" dirty="0" smtClean="0"/>
              <a:t>$ chef exec </a:t>
            </a:r>
            <a:r>
              <a:rPr lang="en-US" dirty="0" err="1" smtClean="0"/>
              <a:t>rspec</a:t>
            </a:r>
            <a:endParaRPr lang="en-US" dirty="0"/>
          </a:p>
        </p:txBody>
      </p:sp>
      <p:sp>
        <p:nvSpPr>
          <p:cNvPr id="5" name="Title 4"/>
          <p:cNvSpPr>
            <a:spLocks noGrp="1"/>
          </p:cNvSpPr>
          <p:nvPr>
            <p:ph type="title"/>
          </p:nvPr>
        </p:nvSpPr>
        <p:spPr/>
        <p:txBody>
          <a:bodyPr>
            <a:normAutofit fontScale="90000"/>
          </a:bodyPr>
          <a:lstStyle/>
          <a:p>
            <a:r>
              <a:rPr lang="en-US" dirty="0" smtClean="0">
                <a:ea typeface="Courier New" charset="0"/>
                <a:cs typeface="Courier New" charset="0"/>
              </a:rPr>
              <a:t>RSpec Displays Results in Progress Format</a:t>
            </a:r>
            <a:endParaRPr lang="en-US" dirty="0"/>
          </a:p>
        </p:txBody>
      </p:sp>
      <p:sp>
        <p:nvSpPr>
          <p:cNvPr id="6" name="Rectangle 5"/>
          <p:cNvSpPr/>
          <p:nvPr/>
        </p:nvSpPr>
        <p:spPr>
          <a:xfrm>
            <a:off x="1121104" y="4876447"/>
            <a:ext cx="14422528" cy="1754326"/>
          </a:xfrm>
          <a:prstGeom prst="rect">
            <a:avLst/>
          </a:prstGeom>
        </p:spPr>
        <p:txBody>
          <a:bodyPr wrap="square">
            <a:spAutoFit/>
          </a:bodyPr>
          <a:lstStyle/>
          <a:p>
            <a:pPr marL="457200" indent="-457200">
              <a:buFont typeface="Arial"/>
              <a:buChar char="•"/>
            </a:pPr>
            <a:r>
              <a:rPr lang="en-US" sz="3600" dirty="0">
                <a:latin typeface="+mn-lt"/>
                <a:cs typeface="Inconsolata"/>
              </a:rPr>
              <a:t>`.` </a:t>
            </a:r>
            <a:r>
              <a:rPr lang="en-US" sz="3600" dirty="0">
                <a:latin typeface="+mn-lt"/>
              </a:rPr>
              <a:t>represents a passing example</a:t>
            </a:r>
          </a:p>
          <a:p>
            <a:pPr marL="457200" indent="-457200">
              <a:buFont typeface="Arial"/>
              <a:buChar char="•"/>
            </a:pPr>
            <a:r>
              <a:rPr lang="en-US" sz="3600" dirty="0">
                <a:latin typeface="+mn-lt"/>
                <a:cs typeface="Inconsolata"/>
              </a:rPr>
              <a:t>`F` </a:t>
            </a:r>
            <a:r>
              <a:rPr lang="en-US" sz="3600" dirty="0">
                <a:latin typeface="+mn-lt"/>
              </a:rPr>
              <a:t>represents a failing examples</a:t>
            </a:r>
          </a:p>
          <a:p>
            <a:pPr marL="457200" indent="-457200">
              <a:buFont typeface="Arial"/>
              <a:buChar char="•"/>
            </a:pPr>
            <a:r>
              <a:rPr lang="en-US" sz="3600" dirty="0">
                <a:latin typeface="+mn-lt"/>
                <a:cs typeface="Inconsolata"/>
              </a:rPr>
              <a:t>`*` </a:t>
            </a:r>
            <a:r>
              <a:rPr lang="en-US" sz="3600" dirty="0">
                <a:latin typeface="+mn-lt"/>
              </a:rPr>
              <a:t>represents a pending example</a:t>
            </a:r>
          </a:p>
        </p:txBody>
      </p:sp>
    </p:spTree>
    <p:extLst>
      <p:ext uri="{BB962C8B-B14F-4D97-AF65-F5344CB8AC3E}">
        <p14:creationId xmlns:p14="http://schemas.microsoft.com/office/powerpoint/2010/main" val="10865156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smtClean="0"/>
              <a:t>You are...</a:t>
            </a:r>
            <a:endParaRPr lang="en-US" dirty="0"/>
          </a:p>
        </p:txBody>
      </p:sp>
      <p:sp>
        <p:nvSpPr>
          <p:cNvPr id="33" name="Text Placeholder 32"/>
          <p:cNvSpPr>
            <a:spLocks noGrp="1"/>
          </p:cNvSpPr>
          <p:nvPr>
            <p:ph type="body" sz="quarter" idx="12"/>
          </p:nvPr>
        </p:nvSpPr>
        <p:spPr>
          <a:xfrm>
            <a:off x="650040" y="5268036"/>
            <a:ext cx="14898624" cy="2674961"/>
          </a:xfrm>
        </p:spPr>
        <p:txBody>
          <a:bodyPr/>
          <a:lstStyle/>
          <a:p>
            <a:r>
              <a:rPr lang="en-US" dirty="0" smtClean="0"/>
              <a:t>written a recipe in a cookbook</a:t>
            </a:r>
          </a:p>
          <a:p>
            <a:r>
              <a:rPr lang="en-US" dirty="0" smtClean="0"/>
              <a:t>interest in testing</a:t>
            </a:r>
            <a:endParaRPr lang="en-US" dirty="0"/>
          </a:p>
          <a:p>
            <a:endParaRPr lang="en-US" dirty="0"/>
          </a:p>
        </p:txBody>
      </p:sp>
      <p:sp>
        <p:nvSpPr>
          <p:cNvPr id="4" name="TextBox 3"/>
          <p:cNvSpPr txBox="1"/>
          <p:nvPr/>
        </p:nvSpPr>
        <p:spPr bwMode="white">
          <a:xfrm>
            <a:off x="4039452" y="4153220"/>
            <a:ext cx="7669947" cy="751905"/>
          </a:xfrm>
          <a:prstGeom prst="rect">
            <a:avLst/>
          </a:prstGeom>
        </p:spPr>
        <p:txBody>
          <a:bodyPr vert="horz" wrap="square" lIns="91440" tIns="91440" rIns="91440" bIns="91440" rtlCol="0">
            <a:normAutofit fontScale="92500"/>
          </a:bodyPr>
          <a:lstStyle/>
          <a:p>
            <a:r>
              <a:rPr lang="en-US" sz="3600" i="1" dirty="0"/>
              <a:t>interested in learning more about Chef</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spTree>
    <p:extLst>
      <p:ext uri="{BB962C8B-B14F-4D97-AF65-F5344CB8AC3E}">
        <p14:creationId xmlns:p14="http://schemas.microsoft.com/office/powerpoint/2010/main" val="11425984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Failures:</a:t>
            </a:r>
          </a:p>
          <a:p>
            <a:endParaRPr lang="en-US" b="1" dirty="0"/>
          </a:p>
          <a:p>
            <a:r>
              <a:rPr lang="en-US" b="1" dirty="0"/>
              <a:t>  1) ark::default sets default attributes prefix root</a:t>
            </a:r>
          </a:p>
          <a:p>
            <a:r>
              <a:rPr lang="en-US" b="1" dirty="0"/>
              <a:t>     Failure/Error: expect(</a:t>
            </a:r>
            <a:r>
              <a:rPr lang="en-US" b="1" dirty="0" err="1"/>
              <a:t>chef_run.node</a:t>
            </a:r>
            <a:r>
              <a:rPr lang="en-US" b="1" dirty="0"/>
              <a:t>["ark"]["</a:t>
            </a:r>
            <a:r>
              <a:rPr lang="en-US" b="1" dirty="0" err="1"/>
              <a:t>prefix_root</a:t>
            </a:r>
            <a:r>
              <a:rPr lang="en-US" b="1" dirty="0" smtClean="0"/>
              <a:t>"])...</a:t>
            </a:r>
            <a:endParaRPr lang="en-US" b="1" dirty="0"/>
          </a:p>
          <a:p>
            <a:r>
              <a:rPr lang="en-US" b="1" dirty="0"/>
              <a:t>       expected: "/</a:t>
            </a:r>
            <a:r>
              <a:rPr lang="en-US" b="1" dirty="0" err="1"/>
              <a:t>usr</a:t>
            </a:r>
            <a:r>
              <a:rPr lang="en-US" b="1" dirty="0"/>
              <a:t>/local"</a:t>
            </a:r>
          </a:p>
          <a:p>
            <a:r>
              <a:rPr lang="en-US" b="1" dirty="0"/>
              <a:t>            got: "/</a:t>
            </a:r>
            <a:r>
              <a:rPr lang="en-US" b="1" dirty="0" err="1"/>
              <a:t>usr</a:t>
            </a:r>
            <a:r>
              <a:rPr lang="en-US" b="1" dirty="0"/>
              <a:t>/l </a:t>
            </a:r>
            <a:r>
              <a:rPr lang="en-US" b="1" dirty="0" err="1"/>
              <a:t>ocal</a:t>
            </a:r>
            <a:r>
              <a:rPr lang="en-US" b="1" dirty="0"/>
              <a:t>"</a:t>
            </a:r>
          </a:p>
          <a:p>
            <a:endParaRPr lang="en-US" b="1" dirty="0"/>
          </a:p>
          <a:p>
            <a:r>
              <a:rPr lang="en-US" b="1" dirty="0"/>
              <a:t>       (compared using ==)</a:t>
            </a:r>
          </a:p>
          <a:p>
            <a:r>
              <a:rPr lang="en-US" b="1" dirty="0"/>
              <a:t>     # ./spec/recipes/default_spec.rb:30:in `block (3 levels</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 chef exec </a:t>
            </a:r>
            <a:r>
              <a:rPr lang="en-US" dirty="0" err="1" smtClean="0"/>
              <a:t>rspec</a:t>
            </a:r>
            <a:endParaRPr lang="en-US" dirty="0"/>
          </a:p>
        </p:txBody>
      </p:sp>
      <p:sp>
        <p:nvSpPr>
          <p:cNvPr id="5" name="Title 4"/>
          <p:cNvSpPr>
            <a:spLocks noGrp="1"/>
          </p:cNvSpPr>
          <p:nvPr>
            <p:ph type="title"/>
          </p:nvPr>
        </p:nvSpPr>
        <p:spPr/>
        <p:txBody>
          <a:bodyPr>
            <a:normAutofit fontScale="90000"/>
          </a:bodyPr>
          <a:lstStyle/>
          <a:p>
            <a:r>
              <a:rPr lang="en-US" dirty="0" smtClean="0">
                <a:ea typeface="Courier New" charset="0"/>
                <a:cs typeface="Courier New" charset="0"/>
              </a:rPr>
              <a:t>RSpec Displays Results in Progress Format</a:t>
            </a:r>
            <a:endParaRPr lang="en-US" dirty="0"/>
          </a:p>
        </p:txBody>
      </p:sp>
    </p:spTree>
    <p:extLst>
      <p:ext uri="{BB962C8B-B14F-4D97-AF65-F5344CB8AC3E}">
        <p14:creationId xmlns:p14="http://schemas.microsoft.com/office/powerpoint/2010/main" val="12742420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Failures:</a:t>
            </a:r>
          </a:p>
          <a:p>
            <a:endParaRPr lang="en-US" b="1" dirty="0"/>
          </a:p>
          <a:p>
            <a:r>
              <a:rPr lang="en-US" b="1" dirty="0"/>
              <a:t>  1) ark::default sets default attributes prefix root</a:t>
            </a:r>
          </a:p>
          <a:p>
            <a:r>
              <a:rPr lang="en-US" b="1" dirty="0"/>
              <a:t>     Failure/Error: expect(</a:t>
            </a:r>
            <a:r>
              <a:rPr lang="en-US" b="1" dirty="0" err="1"/>
              <a:t>chef_run.node</a:t>
            </a:r>
            <a:r>
              <a:rPr lang="en-US" b="1" dirty="0"/>
              <a:t>["ark"]["</a:t>
            </a:r>
            <a:r>
              <a:rPr lang="en-US" b="1" dirty="0" err="1"/>
              <a:t>prefix_root</a:t>
            </a:r>
            <a:r>
              <a:rPr lang="en-US" b="1" dirty="0" smtClean="0"/>
              <a:t>"])...</a:t>
            </a:r>
            <a:endParaRPr lang="en-US" b="1" dirty="0"/>
          </a:p>
          <a:p>
            <a:r>
              <a:rPr lang="en-US" b="1" dirty="0"/>
              <a:t>       expected: "/</a:t>
            </a:r>
            <a:r>
              <a:rPr lang="en-US" b="1" dirty="0" err="1"/>
              <a:t>usr</a:t>
            </a:r>
            <a:r>
              <a:rPr lang="en-US" b="1" dirty="0"/>
              <a:t>/local"</a:t>
            </a:r>
          </a:p>
          <a:p>
            <a:r>
              <a:rPr lang="en-US" b="1" dirty="0"/>
              <a:t>            got: "/</a:t>
            </a:r>
            <a:r>
              <a:rPr lang="en-US" b="1" dirty="0" err="1"/>
              <a:t>usr</a:t>
            </a:r>
            <a:r>
              <a:rPr lang="en-US" b="1" dirty="0"/>
              <a:t>/l </a:t>
            </a:r>
            <a:r>
              <a:rPr lang="en-US" b="1" dirty="0" err="1"/>
              <a:t>ocal</a:t>
            </a:r>
            <a:r>
              <a:rPr lang="en-US" b="1" dirty="0"/>
              <a:t>"</a:t>
            </a:r>
          </a:p>
          <a:p>
            <a:endParaRPr lang="en-US" b="1" dirty="0"/>
          </a:p>
          <a:p>
            <a:r>
              <a:rPr lang="en-US" b="1" dirty="0"/>
              <a:t>       (compared using ==)</a:t>
            </a:r>
          </a:p>
          <a:p>
            <a:r>
              <a:rPr lang="en-US" b="1" dirty="0"/>
              <a:t>     # ./spec/recipes/default_spec.rb:30:in `block (3 levels</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 chef exec </a:t>
            </a:r>
            <a:r>
              <a:rPr lang="en-US" dirty="0" err="1" smtClean="0"/>
              <a:t>rspec</a:t>
            </a:r>
            <a:endParaRPr lang="en-US" dirty="0"/>
          </a:p>
        </p:txBody>
      </p:sp>
      <p:sp>
        <p:nvSpPr>
          <p:cNvPr id="4" name="Content Placeholder 3"/>
          <p:cNvSpPr>
            <a:spLocks noGrp="1"/>
          </p:cNvSpPr>
          <p:nvPr>
            <p:ph sz="quarter" idx="12"/>
          </p:nvPr>
        </p:nvSpPr>
        <p:spPr>
          <a:xfrm>
            <a:off x="1121104" y="4378442"/>
            <a:ext cx="14420850" cy="1135667"/>
          </a:xfrm>
        </p:spPr>
        <p:txBody>
          <a:bodyPr/>
          <a:lstStyle/>
          <a:p>
            <a:endParaRPr lang="en-US"/>
          </a:p>
        </p:txBody>
      </p:sp>
      <p:sp>
        <p:nvSpPr>
          <p:cNvPr id="5" name="Title 4"/>
          <p:cNvSpPr>
            <a:spLocks noGrp="1"/>
          </p:cNvSpPr>
          <p:nvPr>
            <p:ph type="title"/>
          </p:nvPr>
        </p:nvSpPr>
        <p:spPr/>
        <p:txBody>
          <a:bodyPr>
            <a:normAutofit fontScale="90000"/>
          </a:bodyPr>
          <a:lstStyle/>
          <a:p>
            <a:r>
              <a:rPr lang="en-US" dirty="0" smtClean="0">
                <a:ea typeface="Courier New" charset="0"/>
                <a:cs typeface="Courier New" charset="0"/>
              </a:rPr>
              <a:t>Failures Display Expected and What it Got</a:t>
            </a:r>
            <a:endParaRPr lang="en-US" dirty="0"/>
          </a:p>
        </p:txBody>
      </p:sp>
    </p:spTree>
    <p:extLst>
      <p:ext uri="{BB962C8B-B14F-4D97-AF65-F5344CB8AC3E}">
        <p14:creationId xmlns:p14="http://schemas.microsoft.com/office/powerpoint/2010/main" val="14367821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Failures:</a:t>
            </a:r>
          </a:p>
          <a:p>
            <a:endParaRPr lang="en-US" b="1" dirty="0"/>
          </a:p>
          <a:p>
            <a:r>
              <a:rPr lang="en-US" b="1" dirty="0"/>
              <a:t>  1) ark::default sets default attributes prefix root</a:t>
            </a:r>
          </a:p>
          <a:p>
            <a:r>
              <a:rPr lang="en-US" b="1" dirty="0"/>
              <a:t>     Failure/Error: expect(</a:t>
            </a:r>
            <a:r>
              <a:rPr lang="en-US" b="1" dirty="0" err="1"/>
              <a:t>chef_run.node</a:t>
            </a:r>
            <a:r>
              <a:rPr lang="en-US" b="1" dirty="0"/>
              <a:t>["ark"]["</a:t>
            </a:r>
            <a:r>
              <a:rPr lang="en-US" b="1" dirty="0" err="1"/>
              <a:t>prefix_root</a:t>
            </a:r>
            <a:r>
              <a:rPr lang="en-US" b="1" dirty="0" smtClean="0"/>
              <a:t>"])...</a:t>
            </a:r>
            <a:endParaRPr lang="en-US" b="1" dirty="0"/>
          </a:p>
          <a:p>
            <a:r>
              <a:rPr lang="en-US" b="1" dirty="0"/>
              <a:t>       expected: "/</a:t>
            </a:r>
            <a:r>
              <a:rPr lang="en-US" b="1" dirty="0" err="1"/>
              <a:t>usr</a:t>
            </a:r>
            <a:r>
              <a:rPr lang="en-US" b="1" dirty="0"/>
              <a:t>/local"</a:t>
            </a:r>
          </a:p>
          <a:p>
            <a:r>
              <a:rPr lang="en-US" b="1" dirty="0"/>
              <a:t>            got: "/</a:t>
            </a:r>
            <a:r>
              <a:rPr lang="en-US" b="1" dirty="0" err="1"/>
              <a:t>usr</a:t>
            </a:r>
            <a:r>
              <a:rPr lang="en-US" b="1" dirty="0"/>
              <a:t>/l </a:t>
            </a:r>
            <a:r>
              <a:rPr lang="en-US" b="1" dirty="0" err="1"/>
              <a:t>ocal</a:t>
            </a:r>
            <a:r>
              <a:rPr lang="en-US" b="1" dirty="0"/>
              <a:t>"</a:t>
            </a:r>
          </a:p>
          <a:p>
            <a:endParaRPr lang="en-US" b="1" dirty="0"/>
          </a:p>
          <a:p>
            <a:r>
              <a:rPr lang="en-US" b="1" dirty="0"/>
              <a:t>       (compared using ==)</a:t>
            </a:r>
          </a:p>
          <a:p>
            <a:r>
              <a:rPr lang="en-US" b="1" dirty="0"/>
              <a:t>     # ./spec/recipes/default_spec.rb:30:in `block (3 levels</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 chef exec </a:t>
            </a:r>
            <a:r>
              <a:rPr lang="en-US" dirty="0" err="1" smtClean="0"/>
              <a:t>rspec</a:t>
            </a:r>
            <a:endParaRPr lang="en-US" dirty="0"/>
          </a:p>
        </p:txBody>
      </p:sp>
      <p:sp>
        <p:nvSpPr>
          <p:cNvPr id="4" name="Content Placeholder 3"/>
          <p:cNvSpPr>
            <a:spLocks noGrp="1"/>
          </p:cNvSpPr>
          <p:nvPr>
            <p:ph sz="quarter" idx="12"/>
          </p:nvPr>
        </p:nvSpPr>
        <p:spPr>
          <a:xfrm>
            <a:off x="1122782" y="6497782"/>
            <a:ext cx="14420850" cy="734291"/>
          </a:xfrm>
        </p:spPr>
        <p:txBody>
          <a:bodyPr/>
          <a:lstStyle/>
          <a:p>
            <a:endParaRPr lang="en-US"/>
          </a:p>
        </p:txBody>
      </p:sp>
      <p:sp>
        <p:nvSpPr>
          <p:cNvPr id="5" name="Title 4"/>
          <p:cNvSpPr>
            <a:spLocks noGrp="1"/>
          </p:cNvSpPr>
          <p:nvPr>
            <p:ph type="title"/>
          </p:nvPr>
        </p:nvSpPr>
        <p:spPr/>
        <p:txBody>
          <a:bodyPr>
            <a:normAutofit fontScale="90000"/>
          </a:bodyPr>
          <a:lstStyle/>
          <a:p>
            <a:r>
              <a:rPr lang="en-US" dirty="0" smtClean="0">
                <a:ea typeface="Courier New" charset="0"/>
                <a:cs typeface="Courier New" charset="0"/>
              </a:rPr>
              <a:t>Failures Display the Location of the Failure</a:t>
            </a:r>
            <a:endParaRPr lang="en-US" dirty="0"/>
          </a:p>
        </p:txBody>
      </p:sp>
    </p:spTree>
    <p:extLst>
      <p:ext uri="{BB962C8B-B14F-4D97-AF65-F5344CB8AC3E}">
        <p14:creationId xmlns:p14="http://schemas.microsoft.com/office/powerpoint/2010/main" val="18081228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       expected</a:t>
            </a:r>
            <a:r>
              <a:rPr lang="en-US" b="1" dirty="0"/>
              <a:t>: "/</a:t>
            </a:r>
            <a:r>
              <a:rPr lang="en-US" b="1" dirty="0" err="1"/>
              <a:t>usr</a:t>
            </a:r>
            <a:r>
              <a:rPr lang="en-US" b="1" dirty="0"/>
              <a:t>/local"</a:t>
            </a:r>
          </a:p>
          <a:p>
            <a:r>
              <a:rPr lang="en-US" b="1" dirty="0"/>
              <a:t>            got: "/</a:t>
            </a:r>
            <a:r>
              <a:rPr lang="en-US" b="1" dirty="0" err="1"/>
              <a:t>usr</a:t>
            </a:r>
            <a:r>
              <a:rPr lang="en-US" b="1" dirty="0"/>
              <a:t>/l </a:t>
            </a:r>
            <a:r>
              <a:rPr lang="en-US" b="1" dirty="0" err="1"/>
              <a:t>ocal</a:t>
            </a:r>
            <a:r>
              <a:rPr lang="en-US" b="1" dirty="0"/>
              <a:t>"</a:t>
            </a:r>
          </a:p>
          <a:p>
            <a:endParaRPr lang="en-US" b="1" dirty="0"/>
          </a:p>
          <a:p>
            <a:r>
              <a:rPr lang="en-US" b="1" dirty="0"/>
              <a:t>       (compared using ==)</a:t>
            </a:r>
          </a:p>
          <a:p>
            <a:r>
              <a:rPr lang="en-US" b="1" dirty="0"/>
              <a:t>     # ./spec/recipes/default_spec.rb:30:in `block (3 levels)...</a:t>
            </a:r>
            <a:endParaRPr lang="en-US" b="1" dirty="0" smtClean="0"/>
          </a:p>
          <a:p>
            <a:endParaRPr lang="en-US" b="1" dirty="0"/>
          </a:p>
          <a:p>
            <a:r>
              <a:rPr lang="en-US" b="1" dirty="0" smtClean="0"/>
              <a:t>Finished </a:t>
            </a:r>
            <a:r>
              <a:rPr lang="en-US" b="1" dirty="0"/>
              <a:t>in 1.71 seconds (files took 1.98 seconds to load)</a:t>
            </a:r>
          </a:p>
          <a:p>
            <a:r>
              <a:rPr lang="en-US" b="1" dirty="0"/>
              <a:t>82 examples, 1 failure</a:t>
            </a:r>
          </a:p>
        </p:txBody>
      </p:sp>
      <p:sp>
        <p:nvSpPr>
          <p:cNvPr id="3" name="Text Placeholder 2"/>
          <p:cNvSpPr>
            <a:spLocks noGrp="1"/>
          </p:cNvSpPr>
          <p:nvPr>
            <p:ph type="body" sz="quarter" idx="11"/>
          </p:nvPr>
        </p:nvSpPr>
        <p:spPr/>
        <p:txBody>
          <a:bodyPr/>
          <a:lstStyle/>
          <a:p>
            <a:r>
              <a:rPr lang="en-US" dirty="0" smtClean="0"/>
              <a:t>$ chef exec </a:t>
            </a:r>
            <a:r>
              <a:rPr lang="en-US" dirty="0" err="1" smtClean="0"/>
              <a:t>rspec</a:t>
            </a:r>
            <a:endParaRPr lang="en-US" dirty="0"/>
          </a:p>
        </p:txBody>
      </p:sp>
      <p:sp>
        <p:nvSpPr>
          <p:cNvPr id="4" name="Content Placeholder 3"/>
          <p:cNvSpPr>
            <a:spLocks noGrp="1"/>
          </p:cNvSpPr>
          <p:nvPr>
            <p:ph sz="quarter" idx="12"/>
          </p:nvPr>
        </p:nvSpPr>
        <p:spPr>
          <a:xfrm>
            <a:off x="1122782" y="5458692"/>
            <a:ext cx="14420850" cy="1205344"/>
          </a:xfrm>
        </p:spPr>
        <p:txBody>
          <a:bodyPr/>
          <a:lstStyle/>
          <a:p>
            <a:endParaRPr lang="en-US" dirty="0"/>
          </a:p>
        </p:txBody>
      </p:sp>
      <p:sp>
        <p:nvSpPr>
          <p:cNvPr id="5" name="Title 4"/>
          <p:cNvSpPr>
            <a:spLocks noGrp="1"/>
          </p:cNvSpPr>
          <p:nvPr>
            <p:ph type="title"/>
          </p:nvPr>
        </p:nvSpPr>
        <p:spPr/>
        <p:txBody>
          <a:bodyPr>
            <a:normAutofit/>
          </a:bodyPr>
          <a:lstStyle/>
          <a:p>
            <a:r>
              <a:rPr lang="en-US" dirty="0" smtClean="0">
                <a:ea typeface="Courier New" charset="0"/>
                <a:cs typeface="Courier New" charset="0"/>
              </a:rPr>
              <a:t>RSpec Displays a Results Summary</a:t>
            </a:r>
            <a:endParaRPr lang="en-US" dirty="0"/>
          </a:p>
        </p:txBody>
      </p:sp>
    </p:spTree>
    <p:extLst>
      <p:ext uri="{BB962C8B-B14F-4D97-AF65-F5344CB8AC3E}">
        <p14:creationId xmlns:p14="http://schemas.microsoft.com/office/powerpoint/2010/main" val="17852124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       expected</a:t>
            </a:r>
            <a:r>
              <a:rPr lang="en-US" b="1" dirty="0"/>
              <a:t>: "/</a:t>
            </a:r>
            <a:r>
              <a:rPr lang="en-US" b="1" dirty="0" err="1"/>
              <a:t>usr</a:t>
            </a:r>
            <a:r>
              <a:rPr lang="en-US" b="1" dirty="0"/>
              <a:t>/local"</a:t>
            </a:r>
          </a:p>
          <a:p>
            <a:r>
              <a:rPr lang="en-US" b="1" dirty="0"/>
              <a:t>            got: "/</a:t>
            </a:r>
            <a:r>
              <a:rPr lang="en-US" b="1" dirty="0" err="1"/>
              <a:t>usr</a:t>
            </a:r>
            <a:r>
              <a:rPr lang="en-US" b="1" dirty="0"/>
              <a:t>/l </a:t>
            </a:r>
            <a:r>
              <a:rPr lang="en-US" b="1" dirty="0" err="1"/>
              <a:t>ocal</a:t>
            </a:r>
            <a:r>
              <a:rPr lang="en-US" b="1" dirty="0"/>
              <a:t>"</a:t>
            </a:r>
          </a:p>
          <a:p>
            <a:endParaRPr lang="en-US" b="1" dirty="0"/>
          </a:p>
          <a:p>
            <a:r>
              <a:rPr lang="en-US" b="1" dirty="0"/>
              <a:t>       (compared using ==)</a:t>
            </a:r>
          </a:p>
          <a:p>
            <a:r>
              <a:rPr lang="en-US" b="1" dirty="0"/>
              <a:t>     # ./spec/recipes/default_spec.rb:30:in `block (3 levels)...</a:t>
            </a:r>
            <a:endParaRPr lang="en-US" b="1" dirty="0" smtClean="0"/>
          </a:p>
          <a:p>
            <a:endParaRPr lang="en-US" b="1" dirty="0"/>
          </a:p>
          <a:p>
            <a:r>
              <a:rPr lang="en-US" b="1" dirty="0" smtClean="0"/>
              <a:t>Finished </a:t>
            </a:r>
            <a:r>
              <a:rPr lang="en-US" b="1" dirty="0"/>
              <a:t>in 1.71 seconds (files took 1.98 seconds to load)</a:t>
            </a:r>
          </a:p>
          <a:p>
            <a:r>
              <a:rPr lang="en-US" b="1" dirty="0"/>
              <a:t>82 examples, 1 failure</a:t>
            </a:r>
          </a:p>
        </p:txBody>
      </p:sp>
      <p:sp>
        <p:nvSpPr>
          <p:cNvPr id="3" name="Text Placeholder 2"/>
          <p:cNvSpPr>
            <a:spLocks noGrp="1"/>
          </p:cNvSpPr>
          <p:nvPr>
            <p:ph type="body" sz="quarter" idx="11"/>
          </p:nvPr>
        </p:nvSpPr>
        <p:spPr/>
        <p:txBody>
          <a:bodyPr/>
          <a:lstStyle/>
          <a:p>
            <a:r>
              <a:rPr lang="en-US" dirty="0" smtClean="0"/>
              <a:t>$ chef exec </a:t>
            </a:r>
            <a:r>
              <a:rPr lang="en-US" dirty="0" err="1" smtClean="0"/>
              <a:t>rspec</a:t>
            </a:r>
            <a:endParaRPr lang="en-US" dirty="0"/>
          </a:p>
        </p:txBody>
      </p:sp>
      <p:sp>
        <p:nvSpPr>
          <p:cNvPr id="4" name="Content Placeholder 3"/>
          <p:cNvSpPr>
            <a:spLocks noGrp="1"/>
          </p:cNvSpPr>
          <p:nvPr>
            <p:ph sz="quarter" idx="12"/>
          </p:nvPr>
        </p:nvSpPr>
        <p:spPr>
          <a:xfrm>
            <a:off x="1122782" y="5458692"/>
            <a:ext cx="14420850" cy="1205344"/>
          </a:xfrm>
        </p:spPr>
        <p:txBody>
          <a:bodyPr/>
          <a:lstStyle/>
          <a:p>
            <a:endParaRPr lang="en-US" dirty="0"/>
          </a:p>
        </p:txBody>
      </p:sp>
      <p:sp>
        <p:nvSpPr>
          <p:cNvPr id="5" name="Title 4"/>
          <p:cNvSpPr>
            <a:spLocks noGrp="1"/>
          </p:cNvSpPr>
          <p:nvPr>
            <p:ph type="title"/>
          </p:nvPr>
        </p:nvSpPr>
        <p:spPr/>
        <p:txBody>
          <a:bodyPr>
            <a:normAutofit/>
          </a:bodyPr>
          <a:lstStyle/>
          <a:p>
            <a:r>
              <a:rPr lang="en-US" dirty="0" smtClean="0">
                <a:ea typeface="Courier New" charset="0"/>
                <a:cs typeface="Courier New" charset="0"/>
              </a:rPr>
              <a:t>RSpec Displays a Results Summary</a:t>
            </a:r>
            <a:endParaRPr lang="en-US" dirty="0"/>
          </a:p>
        </p:txBody>
      </p:sp>
    </p:spTree>
    <p:extLst>
      <p:ext uri="{BB962C8B-B14F-4D97-AF65-F5344CB8AC3E}">
        <p14:creationId xmlns:p14="http://schemas.microsoft.com/office/powerpoint/2010/main" val="4345367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Finished </a:t>
            </a:r>
            <a:r>
              <a:rPr lang="en-US" b="1" dirty="0"/>
              <a:t>in 1.71 seconds (files took 1.98 seconds to load)</a:t>
            </a:r>
          </a:p>
          <a:p>
            <a:r>
              <a:rPr lang="en-US" b="1" dirty="0" smtClean="0"/>
              <a:t>82 </a:t>
            </a:r>
            <a:r>
              <a:rPr lang="en-US" b="1" dirty="0"/>
              <a:t>examples, 1 </a:t>
            </a:r>
            <a:r>
              <a:rPr lang="en-US" b="1" dirty="0" smtClean="0"/>
              <a:t>failure</a:t>
            </a:r>
          </a:p>
          <a:p>
            <a:endParaRPr lang="en-US" b="1" dirty="0"/>
          </a:p>
          <a:p>
            <a:r>
              <a:rPr lang="en-US" b="1" dirty="0"/>
              <a:t>Failed examples:</a:t>
            </a:r>
          </a:p>
          <a:p>
            <a:endParaRPr lang="en-US" b="1" dirty="0"/>
          </a:p>
          <a:p>
            <a:r>
              <a:rPr lang="en-US" b="1" dirty="0" err="1"/>
              <a:t>rspec</a:t>
            </a:r>
            <a:r>
              <a:rPr lang="en-US" b="1" dirty="0"/>
              <a:t> ./spec/unit/default_spec.rb:29 # ark::default sets </a:t>
            </a:r>
            <a:r>
              <a:rPr lang="en-US" b="1" dirty="0" err="1" smtClean="0"/>
              <a:t>defaul</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 chef exec </a:t>
            </a:r>
            <a:r>
              <a:rPr lang="en-US" dirty="0" err="1" smtClean="0"/>
              <a:t>rspec</a:t>
            </a:r>
            <a:endParaRPr lang="en-US" dirty="0"/>
          </a:p>
        </p:txBody>
      </p:sp>
      <p:sp>
        <p:nvSpPr>
          <p:cNvPr id="4" name="Content Placeholder 3"/>
          <p:cNvSpPr>
            <a:spLocks noGrp="1"/>
          </p:cNvSpPr>
          <p:nvPr>
            <p:ph sz="quarter" idx="12"/>
          </p:nvPr>
        </p:nvSpPr>
        <p:spPr>
          <a:xfrm>
            <a:off x="1122782" y="4862946"/>
            <a:ext cx="14420850" cy="706582"/>
          </a:xfrm>
        </p:spPr>
        <p:txBody>
          <a:bodyPr/>
          <a:lstStyle/>
          <a:p>
            <a:endParaRPr lang="en-US" dirty="0"/>
          </a:p>
        </p:txBody>
      </p:sp>
      <p:sp>
        <p:nvSpPr>
          <p:cNvPr id="5" name="Title 4"/>
          <p:cNvSpPr>
            <a:spLocks noGrp="1"/>
          </p:cNvSpPr>
          <p:nvPr>
            <p:ph type="title"/>
          </p:nvPr>
        </p:nvSpPr>
        <p:spPr/>
        <p:txBody>
          <a:bodyPr>
            <a:normAutofit/>
          </a:bodyPr>
          <a:lstStyle/>
          <a:p>
            <a:r>
              <a:rPr lang="en-US" dirty="0" smtClean="0">
                <a:ea typeface="Courier New" charset="0"/>
                <a:cs typeface="Courier New" charset="0"/>
              </a:rPr>
              <a:t>Command to Execute Individual Example</a:t>
            </a:r>
            <a:endParaRPr lang="en-US" dirty="0"/>
          </a:p>
        </p:txBody>
      </p:sp>
    </p:spTree>
    <p:extLst>
      <p:ext uri="{BB962C8B-B14F-4D97-AF65-F5344CB8AC3E}">
        <p14:creationId xmlns:p14="http://schemas.microsoft.com/office/powerpoint/2010/main" val="20048759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Ark::</a:t>
            </a:r>
            <a:r>
              <a:rPr lang="en-US" b="1" dirty="0" err="1"/>
              <a:t>ProviderHelpers</a:t>
            </a:r>
            <a:endParaRPr lang="en-US" b="1" dirty="0"/>
          </a:p>
          <a:p>
            <a:r>
              <a:rPr lang="en-US" b="1" dirty="0"/>
              <a:t>  #</a:t>
            </a:r>
            <a:r>
              <a:rPr lang="en-US" b="1" dirty="0" err="1"/>
              <a:t>owner_command</a:t>
            </a:r>
            <a:endParaRPr lang="en-US" b="1" dirty="0"/>
          </a:p>
          <a:p>
            <a:r>
              <a:rPr lang="en-US" b="1" dirty="0"/>
              <a:t>    when on windows</a:t>
            </a:r>
          </a:p>
          <a:p>
            <a:r>
              <a:rPr lang="en-US" b="1" dirty="0">
                <a:solidFill>
                  <a:srgbClr val="108001"/>
                </a:solidFill>
              </a:rPr>
              <a:t>      generates </a:t>
            </a:r>
            <a:r>
              <a:rPr lang="en-US" b="1" dirty="0" smtClean="0">
                <a:solidFill>
                  <a:srgbClr val="108001"/>
                </a:solidFill>
              </a:rPr>
              <a:t>a </a:t>
            </a:r>
            <a:r>
              <a:rPr lang="en-US" b="1" dirty="0" err="1">
                <a:solidFill>
                  <a:srgbClr val="108001"/>
                </a:solidFill>
              </a:rPr>
              <a:t>icacls</a:t>
            </a:r>
            <a:r>
              <a:rPr lang="en-US" b="1" dirty="0">
                <a:solidFill>
                  <a:srgbClr val="108001"/>
                </a:solidFill>
              </a:rPr>
              <a:t> command</a:t>
            </a:r>
          </a:p>
          <a:p>
            <a:r>
              <a:rPr lang="en-US" b="1" dirty="0"/>
              <a:t>    when not on </a:t>
            </a:r>
            <a:r>
              <a:rPr lang="en-US" b="1" dirty="0" smtClean="0"/>
              <a:t>windows</a:t>
            </a:r>
          </a:p>
          <a:p>
            <a:r>
              <a:rPr lang="en-US" b="1" dirty="0" smtClean="0"/>
              <a:t>      ...</a:t>
            </a:r>
            <a:endParaRPr lang="en-US" b="1" dirty="0"/>
          </a:p>
        </p:txBody>
      </p:sp>
      <p:sp>
        <p:nvSpPr>
          <p:cNvPr id="3" name="Text Placeholder 2"/>
          <p:cNvSpPr>
            <a:spLocks noGrp="1"/>
          </p:cNvSpPr>
          <p:nvPr>
            <p:ph type="body" sz="quarter" idx="11"/>
          </p:nvPr>
        </p:nvSpPr>
        <p:spPr/>
        <p:txBody>
          <a:bodyPr/>
          <a:lstStyle/>
          <a:p>
            <a:r>
              <a:rPr lang="en-US" dirty="0" smtClean="0"/>
              <a:t>$ chef exec </a:t>
            </a:r>
            <a:r>
              <a:rPr lang="en-US" dirty="0" err="1" smtClean="0"/>
              <a:t>rspec</a:t>
            </a:r>
            <a:r>
              <a:rPr lang="en-US" dirty="0" smtClean="0"/>
              <a:t> --color -f documentation</a:t>
            </a:r>
            <a:endParaRPr lang="en-US" dirty="0"/>
          </a:p>
        </p:txBody>
      </p:sp>
      <p:sp>
        <p:nvSpPr>
          <p:cNvPr id="5" name="Title 4"/>
          <p:cNvSpPr>
            <a:spLocks noGrp="1"/>
          </p:cNvSpPr>
          <p:nvPr>
            <p:ph type="title"/>
          </p:nvPr>
        </p:nvSpPr>
        <p:spPr/>
        <p:txBody>
          <a:bodyPr>
            <a:normAutofit/>
          </a:bodyPr>
          <a:lstStyle/>
          <a:p>
            <a:r>
              <a:rPr lang="en-US" dirty="0" smtClean="0">
                <a:ea typeface="Courier New" charset="0"/>
                <a:cs typeface="Courier New" charset="0"/>
              </a:rPr>
              <a:t>Command to Execute Individual Example</a:t>
            </a:r>
            <a:endParaRPr lang="en-US" dirty="0"/>
          </a:p>
        </p:txBody>
      </p:sp>
    </p:spTree>
    <p:extLst>
      <p:ext uri="{BB962C8B-B14F-4D97-AF65-F5344CB8AC3E}">
        <p14:creationId xmlns:p14="http://schemas.microsoft.com/office/powerpoint/2010/main" val="8694905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Writing and Executing a Unit Test</a:t>
            </a:r>
            <a:endParaRPr lang="en-US" dirty="0"/>
          </a:p>
        </p:txBody>
      </p:sp>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Learn about </a:t>
            </a:r>
            <a:r>
              <a:rPr lang="en-US" dirty="0" err="1" smtClean="0"/>
              <a:t>RSpec's</a:t>
            </a:r>
            <a:r>
              <a:rPr lang="en-US" dirty="0" smtClean="0"/>
              <a:t> configuration and command-line interface</a:t>
            </a:r>
          </a:p>
          <a:p>
            <a:pPr marL="342900" indent="-342900">
              <a:buFont typeface="Wingdings" charset="2"/>
              <a:buChar char="q"/>
            </a:pPr>
            <a:r>
              <a:rPr lang="en-US" dirty="0" smtClean="0"/>
              <a:t>Learn about the </a:t>
            </a:r>
            <a:r>
              <a:rPr lang="en-US" dirty="0" err="1" smtClean="0"/>
              <a:t>ChefSpec</a:t>
            </a:r>
            <a:r>
              <a:rPr lang="en-US" dirty="0" smtClean="0"/>
              <a:t> language</a:t>
            </a:r>
          </a:p>
          <a:p>
            <a:pPr marL="342900" indent="-342900">
              <a:buFont typeface="Wingdings" charset="2"/>
              <a:buChar char="q"/>
            </a:pPr>
            <a:r>
              <a:rPr lang="en-US" dirty="0" smtClean="0"/>
              <a:t>Perform TDD with RSpec and </a:t>
            </a:r>
            <a:r>
              <a:rPr lang="en-US" dirty="0" err="1" smtClean="0"/>
              <a:t>ChefSpec</a:t>
            </a:r>
            <a:endParaRPr lang="en-US" dirty="0" smtClean="0"/>
          </a:p>
        </p:txBody>
      </p:sp>
    </p:spTree>
    <p:extLst>
      <p:ext uri="{BB962C8B-B14F-4D97-AF65-F5344CB8AC3E}">
        <p14:creationId xmlns:p14="http://schemas.microsoft.com/office/powerpoint/2010/main" val="909209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56746" y="2294619"/>
            <a:ext cx="9733892" cy="852712"/>
          </a:xfrm>
        </p:spPr>
        <p:txBody>
          <a:bodyPr>
            <a:normAutofit fontScale="90000"/>
          </a:bodyPr>
          <a:lstStyle/>
          <a:p>
            <a:r>
              <a:rPr lang="en-US" dirty="0" smtClean="0"/>
              <a:t>extends RSpec</a:t>
            </a:r>
            <a:endParaRPr lang="en-US" dirty="0"/>
          </a:p>
        </p:txBody>
      </p:sp>
      <p:sp>
        <p:nvSpPr>
          <p:cNvPr id="3" name="Subtitle 2"/>
          <p:cNvSpPr>
            <a:spLocks noGrp="1"/>
          </p:cNvSpPr>
          <p:nvPr>
            <p:ph type="subTitle" idx="1"/>
          </p:nvPr>
        </p:nvSpPr>
        <p:spPr>
          <a:xfrm>
            <a:off x="1671638" y="3271838"/>
            <a:ext cx="9168300" cy="3346421"/>
          </a:xfrm>
        </p:spPr>
        <p:txBody>
          <a:bodyPr/>
          <a:lstStyle/>
          <a:p>
            <a:r>
              <a:rPr lang="en-US" i="1" dirty="0" smtClean="0"/>
              <a:t>RSpec</a:t>
            </a:r>
            <a:r>
              <a:rPr lang="en-US" dirty="0" smtClean="0"/>
              <a:t> is a Domain Specific Language (DSL) that allows you to express and execute expectations. These expectations are expressed in examples that are asserted in different example groups.</a:t>
            </a:r>
          </a:p>
          <a:p>
            <a:endParaRPr lang="en-US" dirty="0"/>
          </a:p>
          <a:p>
            <a:r>
              <a:rPr lang="en-US" b="1" i="1" dirty="0" err="1"/>
              <a:t>ChefSpec</a:t>
            </a:r>
            <a:r>
              <a:rPr lang="en-US" dirty="0"/>
              <a:t> provides helpers and tools that allow you to express </a:t>
            </a:r>
            <a:r>
              <a:rPr lang="en-US" u="sng" dirty="0"/>
              <a:t>expectations about the state of resource collection</a:t>
            </a:r>
            <a:r>
              <a:rPr lang="en-US" dirty="0"/>
              <a:t>.</a:t>
            </a:r>
          </a:p>
        </p:txBody>
      </p:sp>
      <p:grpSp>
        <p:nvGrpSpPr>
          <p:cNvPr id="26" name="Group 25"/>
          <p:cNvGrpSpPr/>
          <p:nvPr/>
        </p:nvGrpSpPr>
        <p:grpSpPr>
          <a:xfrm>
            <a:off x="11332563" y="3760251"/>
            <a:ext cx="4152276" cy="2369594"/>
            <a:chOff x="11962151" y="5650144"/>
            <a:chExt cx="4152276" cy="2369594"/>
          </a:xfrm>
        </p:grpSpPr>
        <p:sp>
          <p:nvSpPr>
            <p:cNvPr id="22" name="Rounded Rectangle 21"/>
            <p:cNvSpPr/>
            <p:nvPr/>
          </p:nvSpPr>
          <p:spPr bwMode="auto">
            <a:xfrm>
              <a:off x="11962151" y="7330190"/>
              <a:ext cx="4152275" cy="689548"/>
            </a:xfrm>
            <a:prstGeom prst="round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Ruby</a:t>
              </a:r>
              <a:endParaRPr lang="en-US" sz="2400" b="1" dirty="0" smtClean="0">
                <a:gradFill>
                  <a:gsLst>
                    <a:gs pos="0">
                      <a:srgbClr val="FFFFFF"/>
                    </a:gs>
                    <a:gs pos="100000">
                      <a:srgbClr val="FFFFFF"/>
                    </a:gs>
                  </a:gsLst>
                  <a:lin ang="5400000" scaled="0"/>
                </a:gradFill>
              </a:endParaRPr>
            </a:p>
          </p:txBody>
        </p:sp>
        <p:sp>
          <p:nvSpPr>
            <p:cNvPr id="23" name="Rounded Rectangle 22"/>
            <p:cNvSpPr/>
            <p:nvPr/>
          </p:nvSpPr>
          <p:spPr bwMode="auto">
            <a:xfrm>
              <a:off x="11962151" y="6508229"/>
              <a:ext cx="2028488" cy="689548"/>
            </a:xfrm>
            <a:prstGeom prst="round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smtClean="0">
                  <a:gradFill>
                    <a:gsLst>
                      <a:gs pos="0">
                        <a:srgbClr val="FFFFFF"/>
                      </a:gs>
                      <a:gs pos="100000">
                        <a:srgbClr val="FFFFFF"/>
                      </a:gs>
                    </a:gsLst>
                    <a:lin ang="5400000" scaled="0"/>
                  </a:gradFill>
                </a:rPr>
                <a:t>       RSpec</a:t>
              </a:r>
              <a:endParaRPr lang="en-US" sz="2400" b="1" dirty="0" smtClean="0">
                <a:gradFill>
                  <a:gsLst>
                    <a:gs pos="0">
                      <a:srgbClr val="FFFFFF"/>
                    </a:gs>
                    <a:gs pos="100000">
                      <a:srgbClr val="FFFFFF"/>
                    </a:gs>
                  </a:gsLst>
                  <a:lin ang="5400000" scaled="0"/>
                </a:gradFill>
              </a:endParaRPr>
            </a:p>
          </p:txBody>
        </p:sp>
        <p:sp>
          <p:nvSpPr>
            <p:cNvPr id="24" name="Rounded Rectangle 23"/>
            <p:cNvSpPr/>
            <p:nvPr/>
          </p:nvSpPr>
          <p:spPr bwMode="auto">
            <a:xfrm>
              <a:off x="11962151" y="5650144"/>
              <a:ext cx="2028488" cy="689548"/>
            </a:xfrm>
            <a:prstGeom prst="roundRect">
              <a:avLst/>
            </a:prstGeom>
            <a:solidFill>
              <a:schemeClr val="tx1">
                <a:lumMod val="20000"/>
                <a:lumOff val="8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b="1" dirty="0" smtClean="0">
                  <a:solidFill>
                    <a:schemeClr val="tx2">
                      <a:lumMod val="65000"/>
                      <a:lumOff val="35000"/>
                    </a:schemeClr>
                  </a:solidFill>
                </a:rPr>
                <a:t>       </a:t>
              </a:r>
              <a:r>
                <a:rPr lang="en-US" sz="2000" b="1" dirty="0" err="1" smtClean="0">
                  <a:solidFill>
                    <a:schemeClr val="tx2">
                      <a:lumMod val="65000"/>
                      <a:lumOff val="35000"/>
                    </a:schemeClr>
                  </a:solidFill>
                </a:rPr>
                <a:t>ChefSpec</a:t>
              </a:r>
              <a:endParaRPr lang="en-US" sz="2000" b="1" dirty="0" smtClean="0">
                <a:solidFill>
                  <a:schemeClr val="tx2">
                    <a:lumMod val="65000"/>
                    <a:lumOff val="35000"/>
                  </a:schemeClr>
                </a:solidFill>
              </a:endParaRPr>
            </a:p>
          </p:txBody>
        </p:sp>
        <p:sp>
          <p:nvSpPr>
            <p:cNvPr id="25" name="Rounded Rectangle 24"/>
            <p:cNvSpPr/>
            <p:nvPr/>
          </p:nvSpPr>
          <p:spPr bwMode="auto">
            <a:xfrm>
              <a:off x="14085939" y="6490167"/>
              <a:ext cx="2028488" cy="689548"/>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b="1" dirty="0" smtClean="0">
                <a:gradFill>
                  <a:gsLst>
                    <a:gs pos="0">
                      <a:srgbClr val="FFFFFF"/>
                    </a:gs>
                    <a:gs pos="100000">
                      <a:srgbClr val="FFFFFF"/>
                    </a:gs>
                  </a:gsLst>
                  <a:lin ang="5400000" scaled="0"/>
                </a:gradFill>
              </a:endParaRP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220" y="4677229"/>
            <a:ext cx="587392" cy="5873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8369" y="4677229"/>
            <a:ext cx="512787" cy="50597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28062" y="5599456"/>
            <a:ext cx="371230" cy="371230"/>
          </a:xfrm>
          <a:prstGeom prst="rect">
            <a:avLst/>
          </a:prstGeom>
          <a:effectLst>
            <a:glow rad="63500">
              <a:schemeClr val="accent6">
                <a:lumMod val="20000"/>
                <a:lumOff val="80000"/>
                <a:alpha val="40000"/>
              </a:schemeClr>
            </a:glo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80220" y="3878505"/>
            <a:ext cx="489165" cy="489165"/>
          </a:xfrm>
          <a:prstGeom prst="rect">
            <a:avLst/>
          </a:prstGeom>
        </p:spPr>
      </p:pic>
      <p:sp>
        <p:nvSpPr>
          <p:cNvPr id="16" name="TextBox 15"/>
          <p:cNvSpPr txBox="1"/>
          <p:nvPr/>
        </p:nvSpPr>
        <p:spPr bwMode="white">
          <a:xfrm>
            <a:off x="2326909" y="2384261"/>
            <a:ext cx="1929837" cy="713020"/>
          </a:xfrm>
          <a:prstGeom prst="rect">
            <a:avLst/>
          </a:prstGeom>
        </p:spPr>
        <p:txBody>
          <a:bodyPr vert="horz" wrap="none" lIns="91440" tIns="91440" rIns="91440" bIns="91440" rtlCol="0" anchor="ctr">
            <a:normAutofit/>
          </a:bodyPr>
          <a:lstStyle/>
          <a:p>
            <a:pPr algn="r"/>
            <a:r>
              <a:rPr lang="en-US" sz="3200" b="1" dirty="0" err="1" smtClean="0">
                <a:latin typeface="+mj-lt"/>
              </a:rPr>
              <a:t>ChefSpec</a:t>
            </a:r>
            <a:endParaRPr lang="en-US" sz="3200" b="1" dirty="0" smtClean="0">
              <a:latin typeface="+mj-lt"/>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223" y="2464487"/>
            <a:ext cx="682844" cy="682844"/>
          </a:xfrm>
          <a:prstGeom prst="rect">
            <a:avLst/>
          </a:prstGeom>
        </p:spPr>
      </p:pic>
    </p:spTree>
    <p:extLst>
      <p:ext uri="{BB962C8B-B14F-4D97-AF65-F5344CB8AC3E}">
        <p14:creationId xmlns:p14="http://schemas.microsoft.com/office/powerpoint/2010/main" val="542596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Matchers</a:t>
            </a:r>
            <a:endParaRPr lang="en-US" dirty="0"/>
          </a:p>
        </p:txBody>
      </p:sp>
      <p:sp>
        <p:nvSpPr>
          <p:cNvPr id="3" name="Subtitle 2"/>
          <p:cNvSpPr>
            <a:spLocks noGrp="1"/>
          </p:cNvSpPr>
          <p:nvPr>
            <p:ph type="subTitle" idx="1"/>
          </p:nvPr>
        </p:nvSpPr>
        <p:spPr>
          <a:xfrm>
            <a:off x="1671638" y="3271838"/>
            <a:ext cx="12319000" cy="4126489"/>
          </a:xfrm>
        </p:spPr>
        <p:txBody>
          <a:bodyPr/>
          <a:lstStyle/>
          <a:p>
            <a:r>
              <a:rPr lang="en-US" dirty="0" err="1" smtClean="0"/>
              <a:t>InSpec</a:t>
            </a:r>
            <a:r>
              <a:rPr lang="en-US" dirty="0" smtClean="0"/>
              <a:t> provides matchers for all the default resources and cookbook's with custom </a:t>
            </a:r>
            <a:r>
              <a:rPr lang="en-US" dirty="0"/>
              <a:t>r</a:t>
            </a:r>
            <a:r>
              <a:rPr lang="en-US" dirty="0" smtClean="0"/>
              <a:t>esources can also provide their own custom matchers.</a:t>
            </a:r>
            <a:endParaRPr lang="en-US" sz="2000" dirty="0">
              <a:solidFill>
                <a:schemeClr val="tx1">
                  <a:lumMod val="60000"/>
                  <a:lumOff val="40000"/>
                </a:schemeClr>
              </a:solidFill>
            </a:endParaRPr>
          </a:p>
        </p:txBody>
      </p:sp>
      <p:grpSp>
        <p:nvGrpSpPr>
          <p:cNvPr id="4" name="Group 3"/>
          <p:cNvGrpSpPr/>
          <p:nvPr/>
        </p:nvGrpSpPr>
        <p:grpSpPr>
          <a:xfrm>
            <a:off x="5373881" y="7539335"/>
            <a:ext cx="4788491" cy="461665"/>
            <a:chOff x="5349177" y="8412652"/>
            <a:chExt cx="4788491" cy="461665"/>
          </a:xfrm>
        </p:grpSpPr>
        <p:sp>
          <p:nvSpPr>
            <p:cNvPr id="5" name="Rectangle 4"/>
            <p:cNvSpPr/>
            <p:nvPr/>
          </p:nvSpPr>
          <p:spPr>
            <a:xfrm>
              <a:off x="5810842" y="8412652"/>
              <a:ext cx="4326826" cy="461665"/>
            </a:xfrm>
            <a:prstGeom prst="rect">
              <a:avLst/>
            </a:prstGeom>
          </p:spPr>
          <p:txBody>
            <a:bodyPr wrap="none">
              <a:spAutoFit/>
            </a:bodyPr>
            <a:lstStyle/>
            <a:p>
              <a:r>
                <a:rPr lang="en-US" dirty="0" err="1" smtClean="0">
                  <a:solidFill>
                    <a:schemeClr val="accent4">
                      <a:lumMod val="75000"/>
                    </a:schemeClr>
                  </a:solidFill>
                </a:rPr>
                <a:t>github.com</a:t>
              </a:r>
              <a:r>
                <a:rPr lang="en-US" dirty="0" smtClean="0">
                  <a:solidFill>
                    <a:schemeClr val="accent4">
                      <a:lumMod val="75000"/>
                    </a:schemeClr>
                  </a:solidFill>
                </a:rPr>
                <a:t>/</a:t>
              </a:r>
              <a:r>
                <a:rPr lang="en-US" dirty="0" err="1" smtClean="0">
                  <a:solidFill>
                    <a:schemeClr val="accent4">
                      <a:lumMod val="75000"/>
                    </a:schemeClr>
                  </a:solidFill>
                </a:rPr>
                <a:t>chefspec</a:t>
              </a:r>
              <a:r>
                <a:rPr lang="en-US" dirty="0" smtClean="0">
                  <a:solidFill>
                    <a:schemeClr val="accent4">
                      <a:lumMod val="75000"/>
                    </a:schemeClr>
                  </a:solidFill>
                </a:rPr>
                <a:t>/</a:t>
              </a:r>
              <a:r>
                <a:rPr lang="en-US" dirty="0" err="1" smtClean="0">
                  <a:solidFill>
                    <a:schemeClr val="accent4">
                      <a:lumMod val="75000"/>
                    </a:schemeClr>
                  </a:solidFill>
                </a:rPr>
                <a:t>chefspec</a:t>
              </a:r>
              <a:endParaRPr lang="en-US" dirty="0">
                <a:solidFill>
                  <a:schemeClr val="accent4">
                    <a:lumMod val="75000"/>
                  </a:schemeClr>
                </a:solidFill>
              </a:endParaRPr>
            </a:p>
          </p:txBody>
        </p:sp>
        <p:pic>
          <p:nvPicPr>
            <p:cNvPr id="6" name="Picture 5" descr="referenc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9177" y="8412652"/>
              <a:ext cx="461665" cy="461665"/>
            </a:xfrm>
            <a:prstGeom prst="rect">
              <a:avLst/>
            </a:prstGeom>
          </p:spPr>
        </p:pic>
      </p:grpSp>
    </p:spTree>
    <p:extLst>
      <p:ext uri="{BB962C8B-B14F-4D97-AF65-F5344CB8AC3E}">
        <p14:creationId xmlns:p14="http://schemas.microsoft.com/office/powerpoint/2010/main" val="21047613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040" y="4114836"/>
            <a:ext cx="14935200" cy="828675"/>
          </a:xfrm>
        </p:spPr>
        <p:txBody>
          <a:bodyPr/>
          <a:lstStyle/>
          <a:p>
            <a:r>
              <a:rPr lang="en-US" dirty="0" smtClean="0"/>
              <a:t>You are...</a:t>
            </a:r>
            <a:endParaRPr lang="en-US" dirty="0"/>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t>
            </a:r>
            <a:r>
              <a:rPr lang="en-US" dirty="0" smtClean="0"/>
              <a:t>a recipe </a:t>
            </a:r>
            <a:r>
              <a:rPr lang="en-US" dirty="0"/>
              <a:t>in a cookbook</a:t>
            </a:r>
          </a:p>
          <a:p>
            <a:r>
              <a:rPr lang="en-US" dirty="0"/>
              <a:t>interest in testing</a:t>
            </a:r>
          </a:p>
          <a:p>
            <a:r>
              <a:rPr lang="en-US" dirty="0" smtClean="0"/>
              <a:t>belief in the scientific method</a:t>
            </a:r>
            <a:endParaRPr lang="en-US" dirty="0"/>
          </a:p>
        </p:txBody>
      </p:sp>
      <p:sp>
        <p:nvSpPr>
          <p:cNvPr id="4" name="TextBox 3"/>
          <p:cNvSpPr txBox="1"/>
          <p:nvPr/>
        </p:nvSpPr>
        <p:spPr bwMode="white">
          <a:xfrm>
            <a:off x="4039452" y="4153220"/>
            <a:ext cx="7669947" cy="751905"/>
          </a:xfrm>
          <a:prstGeom prst="rect">
            <a:avLst/>
          </a:prstGeom>
        </p:spPr>
        <p:txBody>
          <a:bodyPr vert="horz" wrap="square" lIns="91440" tIns="91440" rIns="91440" bIns="91440" rtlCol="0">
            <a:normAutofit fontScale="92500"/>
          </a:bodyPr>
          <a:lstStyle/>
          <a:p>
            <a:r>
              <a:rPr lang="en-US" sz="3600" i="1" dirty="0"/>
              <a:t>interested in learning more about Chef</a:t>
            </a:r>
          </a:p>
        </p:txBody>
      </p:sp>
      <p:pic>
        <p:nvPicPr>
          <p:cNvPr id="5" name="Picture 4"/>
          <p:cNvPicPr>
            <a:picLocks noChangeAspect="1"/>
          </p:cNvPicPr>
          <p:nvPr/>
        </p:nvPicPr>
        <p:blipFill>
          <a:blip r:embed="rId3"/>
          <a:stretch>
            <a:fillRect/>
          </a:stretch>
        </p:blipFill>
        <p:spPr>
          <a:xfrm>
            <a:off x="-135969" y="460184"/>
            <a:ext cx="3007335" cy="3492389"/>
          </a:xfrm>
          <a:prstGeom prst="rect">
            <a:avLst/>
          </a:prstGeom>
        </p:spPr>
      </p:pic>
      <p:pic>
        <p:nvPicPr>
          <p:cNvPr id="20" name="Picture 19"/>
          <p:cNvPicPr>
            <a:picLocks noChangeAspect="1"/>
          </p:cNvPicPr>
          <p:nvPr/>
        </p:nvPicPr>
        <p:blipFill>
          <a:blip r:embed="rId4"/>
          <a:stretch>
            <a:fillRect/>
          </a:stretch>
        </p:blipFill>
        <p:spPr>
          <a:xfrm>
            <a:off x="3316268" y="477386"/>
            <a:ext cx="5851055" cy="3494380"/>
          </a:xfrm>
          <a:prstGeom prst="rect">
            <a:avLst/>
          </a:prstGeom>
        </p:spPr>
      </p:pic>
      <p:pic>
        <p:nvPicPr>
          <p:cNvPr id="35" name="Picture 34"/>
          <p:cNvPicPr>
            <a:picLocks noChangeAspect="1"/>
          </p:cNvPicPr>
          <p:nvPr/>
        </p:nvPicPr>
        <p:blipFill>
          <a:blip r:embed="rId5"/>
          <a:stretch>
            <a:fillRect/>
          </a:stretch>
        </p:blipFill>
        <p:spPr>
          <a:xfrm>
            <a:off x="9276505" y="477386"/>
            <a:ext cx="3490397" cy="3490397"/>
          </a:xfrm>
          <a:prstGeom prst="rect">
            <a:avLst/>
          </a:prstGeom>
        </p:spPr>
      </p:pic>
    </p:spTree>
    <p:extLst>
      <p:ext uri="{BB962C8B-B14F-4D97-AF65-F5344CB8AC3E}">
        <p14:creationId xmlns:p14="http://schemas.microsoft.com/office/powerpoint/2010/main" val="13807722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Content Placeholder 3"/>
          <p:cNvSpPr txBox="1">
            <a:spLocks/>
          </p:cNvSpPr>
          <p:nvPr/>
        </p:nvSpPr>
        <p:spPr bwMode="white">
          <a:xfrm>
            <a:off x="12071361" y="1957524"/>
            <a:ext cx="3959352" cy="588691"/>
          </a:xfrm>
          <a:prstGeom prst="rect">
            <a:avLst/>
          </a:prstGeom>
          <a:solidFill>
            <a:srgbClr val="C9352B"/>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example groups</a:t>
            </a:r>
          </a:p>
        </p:txBody>
      </p:sp>
      <p:sp>
        <p:nvSpPr>
          <p:cNvPr id="6" name="Right Bracket 5"/>
          <p:cNvSpPr/>
          <p:nvPr/>
        </p:nvSpPr>
        <p:spPr>
          <a:xfrm>
            <a:off x="14051037" y="2852699"/>
            <a:ext cx="1120226" cy="4748341"/>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7" name="Straight Connector 6"/>
          <p:cNvCxnSpPr/>
          <p:nvPr/>
        </p:nvCxnSpPr>
        <p:spPr>
          <a:xfrm>
            <a:off x="15170626" y="5237679"/>
            <a:ext cx="466939"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8" name="Right Bracket 7"/>
          <p:cNvSpPr/>
          <p:nvPr/>
        </p:nvSpPr>
        <p:spPr>
          <a:xfrm>
            <a:off x="14292993" y="3213166"/>
            <a:ext cx="636313" cy="4049026"/>
          </a:xfrm>
          <a:prstGeom prst="rightBracket">
            <a:avLst/>
          </a:prstGeom>
          <a:ln w="63500">
            <a:solidFill>
              <a:srgbClr val="C0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0" name="Straight Connector 9"/>
          <p:cNvCxnSpPr/>
          <p:nvPr/>
        </p:nvCxnSpPr>
        <p:spPr>
          <a:xfrm flipH="1">
            <a:off x="15632879" y="2546215"/>
            <a:ext cx="4686" cy="2691464"/>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5" name="Content Placeholder 3"/>
          <p:cNvSpPr txBox="1">
            <a:spLocks/>
          </p:cNvSpPr>
          <p:nvPr/>
        </p:nvSpPr>
        <p:spPr bwMode="white">
          <a:xfrm>
            <a:off x="6510067" y="2728688"/>
            <a:ext cx="5676155" cy="587641"/>
          </a:xfrm>
          <a:prstGeom prst="rect">
            <a:avLst/>
          </a:prstGeom>
          <a:solidFill>
            <a:schemeClr val="accent5"/>
          </a:solidFill>
          <a:ln w="38100">
            <a:noFill/>
          </a:ln>
          <a:effectLst>
            <a:outerShdw blurRad="50800" dist="76200" dir="2700000" algn="tl"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solidFill>
                  <a:schemeClr val="bg1"/>
                </a:solidFill>
              </a:rPr>
              <a:t>cookbook name</a:t>
            </a:r>
            <a:r>
              <a:rPr lang="en-US" smtClean="0">
                <a:solidFill>
                  <a:schemeClr val="bg1"/>
                </a:solidFill>
              </a:rPr>
              <a:t>::recipe name</a:t>
            </a:r>
            <a:endParaRPr lang="en-US" dirty="0" smtClean="0">
              <a:solidFill>
                <a:schemeClr val="bg1"/>
              </a:solidFill>
            </a:endParaRPr>
          </a:p>
        </p:txBody>
      </p:sp>
      <p:cxnSp>
        <p:nvCxnSpPr>
          <p:cNvPr id="16" name="Straight Connector 15"/>
          <p:cNvCxnSpPr>
            <a:endCxn id="15" idx="1"/>
          </p:cNvCxnSpPr>
          <p:nvPr/>
        </p:nvCxnSpPr>
        <p:spPr>
          <a:xfrm flipV="1">
            <a:off x="5526157" y="3022509"/>
            <a:ext cx="983910" cy="227681"/>
          </a:xfrm>
          <a:prstGeom prst="line">
            <a:avLst/>
          </a:prstGeom>
          <a:ln w="381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2884482" y="3250190"/>
            <a:ext cx="2742957"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4280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5" name="Content Placeholder 3"/>
          <p:cNvSpPr txBox="1">
            <a:spLocks/>
          </p:cNvSpPr>
          <p:nvPr/>
        </p:nvSpPr>
        <p:spPr bwMode="white">
          <a:xfrm>
            <a:off x="11295954" y="5894419"/>
            <a:ext cx="3959352"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example</a:t>
            </a:r>
          </a:p>
        </p:txBody>
      </p:sp>
      <p:sp>
        <p:nvSpPr>
          <p:cNvPr id="8" name="Content Placeholder 3"/>
          <p:cNvSpPr txBox="1">
            <a:spLocks/>
          </p:cNvSpPr>
          <p:nvPr/>
        </p:nvSpPr>
        <p:spPr bwMode="white">
          <a:xfrm>
            <a:off x="7546520" y="7297316"/>
            <a:ext cx="3959352"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expectation</a:t>
            </a:r>
          </a:p>
        </p:txBody>
      </p:sp>
      <p:cxnSp>
        <p:nvCxnSpPr>
          <p:cNvPr id="10" name="Straight Connector 9"/>
          <p:cNvCxnSpPr>
            <a:stCxn id="8" idx="1"/>
          </p:cNvCxnSpPr>
          <p:nvPr/>
        </p:nvCxnSpPr>
        <p:spPr>
          <a:xfrm flipH="1" flipV="1">
            <a:off x="5473148" y="6451492"/>
            <a:ext cx="2073372" cy="114017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279374" y="6473278"/>
            <a:ext cx="7036904"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5" name="Right Bracket 14"/>
          <p:cNvSpPr/>
          <p:nvPr/>
        </p:nvSpPr>
        <p:spPr>
          <a:xfrm>
            <a:off x="9526196" y="5658678"/>
            <a:ext cx="412934" cy="1060174"/>
          </a:xfrm>
          <a:prstGeom prst="rightBracket">
            <a:avLst/>
          </a:prstGeom>
          <a:ln>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7" name="Straight Connector 16"/>
          <p:cNvCxnSpPr>
            <a:stCxn id="15" idx="2"/>
            <a:endCxn id="5" idx="1"/>
          </p:cNvCxnSpPr>
          <p:nvPr/>
        </p:nvCxnSpPr>
        <p:spPr>
          <a:xfrm>
            <a:off x="9939130" y="6188765"/>
            <a:ext cx="1356824" cy="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74499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Test for the Default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require '</a:t>
            </a:r>
            <a:r>
              <a:rPr lang="en-US" b="1" dirty="0" err="1" smtClean="0"/>
              <a:t>spec_helper</a:t>
            </a:r>
            <a:r>
              <a:rPr lang="en-US" b="1" dirty="0" smtClean="0"/>
              <a:t>'</a:t>
            </a:r>
          </a:p>
          <a:p>
            <a:endParaRPr lang="en-US" b="1" dirty="0" smtClean="0"/>
          </a:p>
          <a:p>
            <a:r>
              <a:rPr lang="en-US" b="1" dirty="0" smtClean="0"/>
              <a:t>describe '</a:t>
            </a:r>
            <a:r>
              <a:rPr lang="en-US" b="1" dirty="0" err="1" smtClean="0"/>
              <a:t>httpd</a:t>
            </a:r>
            <a:r>
              <a:rPr lang="en-US" b="1" dirty="0" smtClean="0"/>
              <a:t>::default' do</a:t>
            </a:r>
          </a:p>
          <a:p>
            <a:r>
              <a:rPr lang="en-US" b="1" dirty="0" smtClean="0"/>
              <a:t>  context 'When all attributes are default, on an unspecified platform' do</a:t>
            </a:r>
          </a:p>
          <a:p>
            <a:r>
              <a:rPr lang="en-US" b="1" dirty="0" smtClean="0"/>
              <a:t>    let(:</a:t>
            </a:r>
            <a:r>
              <a:rPr lang="en-US" b="1" dirty="0" err="1" smtClean="0"/>
              <a:t>chef_run</a:t>
            </a:r>
            <a:r>
              <a:rPr lang="en-US" b="1" dirty="0" smtClean="0"/>
              <a:t>) do</a:t>
            </a:r>
          </a:p>
          <a:p>
            <a:r>
              <a:rPr lang="en-US" b="1" dirty="0" smtClean="0"/>
              <a:t>      runner = </a:t>
            </a:r>
            <a:r>
              <a:rPr lang="en-US" b="1" dirty="0" err="1" smtClean="0"/>
              <a:t>ChefSpec</a:t>
            </a:r>
            <a:r>
              <a:rPr lang="en-US" b="1" dirty="0" smtClean="0"/>
              <a:t>::</a:t>
            </a:r>
            <a:r>
              <a:rPr lang="en-US" b="1" dirty="0" err="1" smtClean="0"/>
              <a:t>ServerRunner.new</a:t>
            </a:r>
            <a:endParaRPr lang="en-US" b="1" dirty="0" smtClean="0"/>
          </a:p>
          <a:p>
            <a:r>
              <a:rPr lang="en-US" b="1" dirty="0" smtClean="0"/>
              <a:t>      </a:t>
            </a:r>
            <a:r>
              <a:rPr lang="en-US" b="1" dirty="0" err="1" smtClean="0"/>
              <a:t>runner.converge</a:t>
            </a:r>
            <a:r>
              <a:rPr lang="en-US" b="1" dirty="0" smtClean="0"/>
              <a:t>(</a:t>
            </a:r>
            <a:r>
              <a:rPr lang="en-US" b="1" dirty="0" err="1" smtClean="0"/>
              <a:t>described_recipe</a:t>
            </a:r>
            <a:r>
              <a:rPr lang="en-US" b="1" dirty="0" smtClean="0"/>
              <a:t>)</a:t>
            </a:r>
          </a:p>
          <a:p>
            <a:r>
              <a:rPr lang="en-US" b="1" dirty="0" smtClean="0"/>
              <a:t>    end</a:t>
            </a:r>
          </a:p>
          <a:p>
            <a:endParaRPr lang="en-US" b="1" dirty="0" smtClean="0"/>
          </a:p>
          <a:p>
            <a:r>
              <a:rPr lang="en-US" b="1" dirty="0" smtClean="0"/>
              <a:t>    it 'converges successfully' do</a:t>
            </a:r>
          </a:p>
          <a:p>
            <a:r>
              <a:rPr lang="en-US" b="1" dirty="0" smtClean="0"/>
              <a:t>      expect { </a:t>
            </a:r>
            <a:r>
              <a:rPr lang="en-US" b="1" dirty="0" err="1" smtClean="0"/>
              <a:t>chef_run</a:t>
            </a:r>
            <a:r>
              <a:rPr lang="en-US" b="1" dirty="0" smtClean="0"/>
              <a:t> }.</a:t>
            </a:r>
            <a:r>
              <a:rPr lang="en-US" b="1" dirty="0" err="1" smtClean="0"/>
              <a:t>to_not</a:t>
            </a:r>
            <a:r>
              <a:rPr lang="en-US" b="1" dirty="0" smtClean="0"/>
              <a:t> </a:t>
            </a:r>
            <a:r>
              <a:rPr lang="en-US" b="1" dirty="0" err="1" smtClean="0"/>
              <a:t>raise_error</a:t>
            </a:r>
            <a:endParaRPr lang="en-US" b="1" dirty="0" smtClean="0"/>
          </a:p>
          <a:p>
            <a:r>
              <a:rPr lang="en-US" b="1" dirty="0" smtClean="0"/>
              <a:t>    end</a:t>
            </a:r>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/spec/unit/recipes/</a:t>
            </a:r>
            <a:r>
              <a:rPr lang="en-US" dirty="0" err="1" smtClean="0"/>
              <a:t>default_spec.rb</a:t>
            </a:r>
            <a:endParaRPr lang="en-US" dirty="0"/>
          </a:p>
        </p:txBody>
      </p:sp>
      <p:sp>
        <p:nvSpPr>
          <p:cNvPr id="6" name="Content Placeholder 3"/>
          <p:cNvSpPr txBox="1">
            <a:spLocks/>
          </p:cNvSpPr>
          <p:nvPr/>
        </p:nvSpPr>
        <p:spPr bwMode="white">
          <a:xfrm>
            <a:off x="11025809" y="4651109"/>
            <a:ext cx="3959352" cy="588691"/>
          </a:xfrm>
          <a:prstGeom prst="rect">
            <a:avLst/>
          </a:prstGeom>
          <a:solidFill>
            <a:srgbClr val="C00000"/>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Ruby Class</a:t>
            </a:r>
          </a:p>
        </p:txBody>
      </p:sp>
      <p:sp>
        <p:nvSpPr>
          <p:cNvPr id="7" name="Content Placeholder 3"/>
          <p:cNvSpPr txBox="1">
            <a:spLocks/>
          </p:cNvSpPr>
          <p:nvPr/>
        </p:nvSpPr>
        <p:spPr bwMode="white">
          <a:xfrm>
            <a:off x="9216887" y="2108314"/>
            <a:ext cx="3959352"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described recipe</a:t>
            </a:r>
          </a:p>
        </p:txBody>
      </p:sp>
      <p:cxnSp>
        <p:nvCxnSpPr>
          <p:cNvPr id="9" name="Straight Connector 8"/>
          <p:cNvCxnSpPr/>
          <p:nvPr/>
        </p:nvCxnSpPr>
        <p:spPr>
          <a:xfrm>
            <a:off x="3922643" y="6479676"/>
            <a:ext cx="1524000"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a:off x="2630556" y="4114323"/>
            <a:ext cx="1782418" cy="0"/>
          </a:xfrm>
          <a:prstGeom prst="line">
            <a:avLst/>
          </a:prstGeom>
          <a:ln w="63500">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a:endCxn id="5" idx="0"/>
          </p:cNvCxnSpPr>
          <p:nvPr/>
        </p:nvCxnSpPr>
        <p:spPr>
          <a:xfrm flipH="1">
            <a:off x="2307401" y="4084676"/>
            <a:ext cx="952636" cy="2858676"/>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H="1">
            <a:off x="2307401" y="6492769"/>
            <a:ext cx="2377242" cy="516048"/>
          </a:xfrm>
          <a:prstGeom prst="line">
            <a:avLst/>
          </a:prstGeom>
          <a:ln>
            <a:solidFill>
              <a:srgbClr val="C97D9A"/>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5671930" y="2409028"/>
            <a:ext cx="3544957" cy="837824"/>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
        <p:nvSpPr>
          <p:cNvPr id="24" name="Arc 23"/>
          <p:cNvSpPr/>
          <p:nvPr/>
        </p:nvSpPr>
        <p:spPr>
          <a:xfrm rot="4348138">
            <a:off x="6368041" y="977395"/>
            <a:ext cx="2835767" cy="4960979"/>
          </a:xfrm>
          <a:prstGeom prst="arc">
            <a:avLst/>
          </a:prstGeom>
          <a:ln>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2902225" y="3246852"/>
            <a:ext cx="2769705"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a:off x="3922643" y="4419670"/>
            <a:ext cx="4041914"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a:off x="5194852" y="4803982"/>
            <a:ext cx="3008244"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a:off x="7885832" y="4433379"/>
            <a:ext cx="3139977" cy="459378"/>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5" name="Content Placeholder 3"/>
          <p:cNvSpPr txBox="1">
            <a:spLocks/>
          </p:cNvSpPr>
          <p:nvPr/>
        </p:nvSpPr>
        <p:spPr bwMode="white">
          <a:xfrm>
            <a:off x="327725" y="6943352"/>
            <a:ext cx="3959352" cy="588691"/>
          </a:xfrm>
          <a:prstGeom prst="rect">
            <a:avLst/>
          </a:prstGeom>
          <a:solidFill>
            <a:srgbClr val="C97D9A"/>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err="1" smtClean="0">
                <a:solidFill>
                  <a:schemeClr val="bg1"/>
                </a:solidFill>
              </a:rPr>
              <a:t>chef_run</a:t>
            </a:r>
            <a:r>
              <a:rPr lang="en-US" sz="2800" dirty="0" smtClean="0">
                <a:solidFill>
                  <a:schemeClr val="bg1"/>
                </a:solidFill>
              </a:rPr>
              <a:t> helper</a:t>
            </a:r>
          </a:p>
        </p:txBody>
      </p:sp>
    </p:spTree>
    <p:extLst>
      <p:ext uri="{BB962C8B-B14F-4D97-AF65-F5344CB8AC3E}">
        <p14:creationId xmlns:p14="http://schemas.microsoft.com/office/powerpoint/2010/main" val="18333542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a Resource That Takes Action</a:t>
            </a:r>
            <a:endParaRPr lang="en-US" dirty="0"/>
          </a:p>
        </p:txBody>
      </p:sp>
      <p:sp>
        <p:nvSpPr>
          <p:cNvPr id="3" name="Content Placeholder 2"/>
          <p:cNvSpPr>
            <a:spLocks noGrp="1"/>
          </p:cNvSpPr>
          <p:nvPr>
            <p:ph sz="quarter" idx="10"/>
          </p:nvPr>
        </p:nvSpPr>
        <p:spPr>
          <a:xfrm>
            <a:off x="1121104" y="2113747"/>
            <a:ext cx="14423693" cy="2517170"/>
          </a:xfrm>
        </p:spPr>
        <p:txBody>
          <a:bodyPr/>
          <a:lstStyle/>
          <a:p>
            <a:r>
              <a:rPr lang="en-US" b="1" dirty="0" smtClean="0">
                <a:solidFill>
                  <a:schemeClr val="accent1"/>
                </a:solidFill>
              </a:rPr>
              <a:t>package</a:t>
            </a:r>
            <a:r>
              <a:rPr lang="en-US" b="1" dirty="0" smtClean="0"/>
              <a:t> </a:t>
            </a:r>
            <a:r>
              <a:rPr lang="en-US" b="1" dirty="0" smtClean="0">
                <a:solidFill>
                  <a:schemeClr val="tx1"/>
                </a:solidFill>
              </a:rPr>
              <a:t>'</a:t>
            </a:r>
            <a:r>
              <a:rPr lang="en-US" b="1" dirty="0" err="1" smtClean="0">
                <a:solidFill>
                  <a:schemeClr val="accent5"/>
                </a:solidFill>
              </a:rPr>
              <a:t>httpd</a:t>
            </a:r>
            <a:r>
              <a:rPr lang="en-US" b="1" dirty="0" smtClean="0"/>
              <a:t>' do</a:t>
            </a:r>
          </a:p>
          <a:p>
            <a:r>
              <a:rPr lang="en-US" b="1" dirty="0" smtClean="0"/>
              <a:t>  action </a:t>
            </a:r>
            <a:r>
              <a:rPr lang="en-US" b="1" dirty="0" smtClean="0">
                <a:solidFill>
                  <a:schemeClr val="tx1"/>
                </a:solidFill>
              </a:rPr>
              <a:t>:</a:t>
            </a:r>
            <a:r>
              <a:rPr lang="en-US" b="1" dirty="0" smtClean="0">
                <a:solidFill>
                  <a:schemeClr val="accent4"/>
                </a:solidFill>
              </a:rPr>
              <a:t>install</a:t>
            </a:r>
            <a:endParaRPr lang="en-US" b="1" dirty="0">
              <a:solidFill>
                <a:schemeClr val="accent4"/>
              </a:solidFill>
            </a:endParaRP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default.rb</a:t>
            </a:r>
            <a:endParaRPr lang="en-US" dirty="0"/>
          </a:p>
        </p:txBody>
      </p:sp>
      <p:pic>
        <p:nvPicPr>
          <p:cNvPr id="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78493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3"/>
          <p:cNvSpPr txBox="1">
            <a:spLocks/>
          </p:cNvSpPr>
          <p:nvPr/>
        </p:nvSpPr>
        <p:spPr bwMode="white">
          <a:xfrm>
            <a:off x="1127454" y="5506294"/>
            <a:ext cx="14423693" cy="2511137"/>
          </a:xfrm>
          <a:prstGeom prst="rect">
            <a:avLst/>
          </a:prstGeom>
          <a:ln w="12700">
            <a:solidFill>
              <a:schemeClr val="tx2"/>
            </a:solidFill>
            <a:prstDash val="dash"/>
          </a:ln>
        </p:spPr>
        <p:txBody>
          <a:bodyPr vert="horz" wrap="square" lIns="91440" tIns="45720" rIns="91440" bIns="45720" rtlCol="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kern="1200">
                <a:solidFill>
                  <a:srgbClr val="3E4346"/>
                </a:solidFill>
                <a:latin typeface="Courier New" panose="02070309020205020404" pitchFamily="49" charset="0"/>
                <a:ea typeface="ＭＳ Ｐゴシック" charset="0"/>
                <a:cs typeface="Courier New" panose="02070309020205020404" pitchFamily="49" charset="0"/>
              </a:defRPr>
            </a:lvl1pPr>
            <a:lvl2pPr marL="307975"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b="1" dirty="0" smtClean="0"/>
              <a:t>it </a:t>
            </a:r>
            <a:r>
              <a:rPr lang="en-US" b="1" dirty="0"/>
              <a:t>'installs the necessary packages' do </a:t>
            </a:r>
          </a:p>
          <a:p>
            <a:r>
              <a:rPr lang="en-US" b="1" dirty="0" smtClean="0"/>
              <a:t>  expect(</a:t>
            </a:r>
            <a:r>
              <a:rPr lang="en-US" b="1" dirty="0" err="1" smtClean="0"/>
              <a:t>chef_run</a:t>
            </a:r>
            <a:r>
              <a:rPr lang="en-US" b="1" dirty="0"/>
              <a:t>).to </a:t>
            </a:r>
            <a:r>
              <a:rPr lang="en-US" b="1" dirty="0" err="1">
                <a:solidFill>
                  <a:schemeClr val="accent4"/>
                </a:solidFill>
              </a:rPr>
              <a:t>install</a:t>
            </a:r>
            <a:r>
              <a:rPr lang="en-US" b="1" dirty="0" err="1"/>
              <a:t>_</a:t>
            </a:r>
            <a:r>
              <a:rPr lang="en-US" b="1" dirty="0" err="1">
                <a:solidFill>
                  <a:schemeClr val="accent1"/>
                </a:solidFill>
              </a:rPr>
              <a:t>package</a:t>
            </a:r>
            <a:r>
              <a:rPr lang="en-US" b="1" dirty="0"/>
              <a:t>('</a:t>
            </a:r>
            <a:r>
              <a:rPr lang="en-US" b="1" dirty="0" err="1">
                <a:solidFill>
                  <a:schemeClr val="accent5"/>
                </a:solidFill>
              </a:rPr>
              <a:t>httpd</a:t>
            </a:r>
            <a:r>
              <a:rPr lang="en-US" b="1" dirty="0"/>
              <a:t>')</a:t>
            </a:r>
          </a:p>
          <a:p>
            <a:r>
              <a:rPr lang="en-US" b="1" dirty="0" smtClean="0"/>
              <a:t>end</a:t>
            </a:r>
            <a:endParaRPr lang="en-US" b="1" dirty="0"/>
          </a:p>
        </p:txBody>
      </p:sp>
      <p:sp>
        <p:nvSpPr>
          <p:cNvPr id="9" name="Text Placeholder 4"/>
          <p:cNvSpPr>
            <a:spLocks noGrp="1"/>
          </p:cNvSpPr>
          <p:nvPr>
            <p:ph type="body" sz="quarter" idx="11"/>
          </p:nvPr>
        </p:nvSpPr>
        <p:spPr>
          <a:xfrm>
            <a:off x="1127454" y="478541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httpd</a:t>
            </a:r>
            <a:r>
              <a:rPr lang="en-US" dirty="0" smtClean="0"/>
              <a:t>/spec/unit/recipes/</a:t>
            </a:r>
            <a:r>
              <a:rPr lang="en-US" dirty="0" err="1" smtClean="0"/>
              <a:t>default_spec.rb</a:t>
            </a:r>
            <a:endParaRPr lang="en-US" dirty="0" smtClean="0"/>
          </a:p>
        </p:txBody>
      </p:sp>
      <p:grpSp>
        <p:nvGrpSpPr>
          <p:cNvPr id="32" name="Group 31"/>
          <p:cNvGrpSpPr/>
          <p:nvPr/>
        </p:nvGrpSpPr>
        <p:grpSpPr>
          <a:xfrm>
            <a:off x="8003645" y="6901961"/>
            <a:ext cx="7359210" cy="962096"/>
            <a:chOff x="6878230" y="6919546"/>
            <a:chExt cx="7359210" cy="962096"/>
          </a:xfrm>
        </p:grpSpPr>
        <p:sp>
          <p:nvSpPr>
            <p:cNvPr id="30" name="Rectangle 29"/>
            <p:cNvSpPr/>
            <p:nvPr/>
          </p:nvSpPr>
          <p:spPr bwMode="auto">
            <a:xfrm>
              <a:off x="6878230" y="6919546"/>
              <a:ext cx="7359210" cy="962096"/>
            </a:xfrm>
            <a:prstGeom prst="rect">
              <a:avLst/>
            </a:prstGeom>
            <a:solidFill>
              <a:schemeClr val="accent1">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0" name="Content Placeholder 3"/>
            <p:cNvSpPr txBox="1">
              <a:spLocks/>
            </p:cNvSpPr>
            <p:nvPr/>
          </p:nvSpPr>
          <p:spPr bwMode="white">
            <a:xfrm>
              <a:off x="12241607" y="7087452"/>
              <a:ext cx="1640648" cy="588691"/>
            </a:xfrm>
            <a:prstGeom prst="rect">
              <a:avLst/>
            </a:prstGeom>
            <a:solidFill>
              <a:schemeClr val="accent5"/>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smtClean="0">
                  <a:solidFill>
                    <a:schemeClr val="bg1"/>
                  </a:solidFill>
                </a:rPr>
                <a:t>name</a:t>
              </a:r>
              <a:endParaRPr lang="en-US" sz="2800" dirty="0" smtClean="0">
                <a:solidFill>
                  <a:schemeClr val="bg1"/>
                </a:solidFill>
              </a:endParaRPr>
            </a:p>
          </p:txBody>
        </p:sp>
        <p:sp>
          <p:nvSpPr>
            <p:cNvPr id="11" name="Content Placeholder 3"/>
            <p:cNvSpPr txBox="1">
              <a:spLocks/>
            </p:cNvSpPr>
            <p:nvPr/>
          </p:nvSpPr>
          <p:spPr bwMode="white">
            <a:xfrm>
              <a:off x="6996546" y="7076697"/>
              <a:ext cx="2258290" cy="588691"/>
            </a:xfrm>
            <a:prstGeom prst="rect">
              <a:avLst/>
            </a:prstGeom>
            <a:solidFill>
              <a:schemeClr val="accent4"/>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dirty="0" smtClean="0">
                  <a:solidFill>
                    <a:schemeClr val="bg1"/>
                  </a:solidFill>
                </a:rPr>
                <a:t>action</a:t>
              </a:r>
            </a:p>
          </p:txBody>
        </p:sp>
        <p:sp>
          <p:nvSpPr>
            <p:cNvPr id="10" name="Content Placeholder 3"/>
            <p:cNvSpPr txBox="1">
              <a:spLocks/>
            </p:cNvSpPr>
            <p:nvPr/>
          </p:nvSpPr>
          <p:spPr bwMode="white">
            <a:xfrm>
              <a:off x="9642764" y="7076697"/>
              <a:ext cx="2294043" cy="588691"/>
            </a:xfrm>
            <a:prstGeom prst="rect">
              <a:avLst/>
            </a:prstGeom>
            <a:solidFill>
              <a:schemeClr val="accent1"/>
            </a:solidFill>
            <a:effectLst>
              <a:outerShdw blurRad="50800" dist="76200" dir="5400000" algn="t" rotWithShape="0">
                <a:prstClr val="black">
                  <a:alpha val="40000"/>
                </a:prstClr>
              </a:outerShdw>
            </a:effectLst>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1867"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800" smtClean="0">
                  <a:solidFill>
                    <a:schemeClr val="bg1"/>
                  </a:solidFill>
                </a:rPr>
                <a:t>resource</a:t>
              </a:r>
              <a:endParaRPr lang="en-US" sz="2800" dirty="0" smtClean="0">
                <a:solidFill>
                  <a:schemeClr val="bg1"/>
                </a:solidFill>
              </a:endParaRPr>
            </a:p>
          </p:txBody>
        </p:sp>
        <p:sp>
          <p:nvSpPr>
            <p:cNvPr id="27" name="TextBox 26"/>
            <p:cNvSpPr txBox="1"/>
            <p:nvPr/>
          </p:nvSpPr>
          <p:spPr bwMode="white">
            <a:xfrm>
              <a:off x="9275618" y="7126977"/>
              <a:ext cx="346364" cy="538411"/>
            </a:xfrm>
            <a:prstGeom prst="rect">
              <a:avLst/>
            </a:prstGeom>
          </p:spPr>
          <p:txBody>
            <a:bodyPr vert="horz" wrap="none" lIns="91440" tIns="91440" rIns="91440" bIns="91440" rtlCol="0">
              <a:normAutofit lnSpcReduction="10000"/>
            </a:bodyPr>
            <a:lstStyle/>
            <a:p>
              <a:r>
                <a:rPr lang="en-US" smtClean="0"/>
                <a:t>_</a:t>
              </a:r>
              <a:endParaRPr lang="en-US" dirty="0" smtClean="0"/>
            </a:p>
          </p:txBody>
        </p:sp>
        <p:sp>
          <p:nvSpPr>
            <p:cNvPr id="28" name="TextBox 27"/>
            <p:cNvSpPr txBox="1"/>
            <p:nvPr/>
          </p:nvSpPr>
          <p:spPr bwMode="white">
            <a:xfrm>
              <a:off x="11922615" y="7137732"/>
              <a:ext cx="346364" cy="538411"/>
            </a:xfrm>
            <a:prstGeom prst="rect">
              <a:avLst/>
            </a:prstGeom>
          </p:spPr>
          <p:txBody>
            <a:bodyPr vert="horz" wrap="none" lIns="91440" tIns="91440" rIns="91440" bIns="91440" rtlCol="0">
              <a:normAutofit lnSpcReduction="10000"/>
            </a:bodyPr>
            <a:lstStyle/>
            <a:p>
              <a:r>
                <a:rPr lang="en-US" dirty="0" smtClean="0"/>
                <a:t>(</a:t>
              </a:r>
            </a:p>
          </p:txBody>
        </p:sp>
        <p:sp>
          <p:nvSpPr>
            <p:cNvPr id="29" name="TextBox 28"/>
            <p:cNvSpPr txBox="1"/>
            <p:nvPr/>
          </p:nvSpPr>
          <p:spPr bwMode="white">
            <a:xfrm>
              <a:off x="13891076" y="7137732"/>
              <a:ext cx="346364" cy="538411"/>
            </a:xfrm>
            <a:prstGeom prst="rect">
              <a:avLst/>
            </a:prstGeom>
          </p:spPr>
          <p:txBody>
            <a:bodyPr vert="horz" wrap="none" lIns="91440" tIns="91440" rIns="91440" bIns="91440" rtlCol="0">
              <a:normAutofit lnSpcReduction="10000"/>
            </a:bodyPr>
            <a:lstStyle/>
            <a:p>
              <a:r>
                <a:rPr lang="en-US" dirty="0" smtClean="0"/>
                <a:t>)</a:t>
              </a:r>
            </a:p>
          </p:txBody>
        </p:sp>
      </p:grpSp>
    </p:spTree>
    <p:extLst>
      <p:ext uri="{BB962C8B-B14F-4D97-AF65-F5344CB8AC3E}">
        <p14:creationId xmlns:p14="http://schemas.microsoft.com/office/powerpoint/2010/main" val="10299547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Writing and Executing a Unit Test</a:t>
            </a:r>
            <a:endParaRPr lang="en-US" dirty="0"/>
          </a:p>
        </p:txBody>
      </p:sp>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Learn about </a:t>
            </a:r>
            <a:r>
              <a:rPr lang="en-US" dirty="0" err="1" smtClean="0"/>
              <a:t>RSpec's</a:t>
            </a:r>
            <a:r>
              <a:rPr lang="en-US" dirty="0" smtClean="0"/>
              <a:t> configuration and command-line interface</a:t>
            </a:r>
          </a:p>
          <a:p>
            <a:pPr marL="342900" indent="-342900">
              <a:buFont typeface="Wingdings" charset="2"/>
              <a:buChar char="ü"/>
            </a:pPr>
            <a:r>
              <a:rPr lang="en-US" dirty="0" smtClean="0"/>
              <a:t>Learn about the </a:t>
            </a:r>
            <a:r>
              <a:rPr lang="en-US" dirty="0" err="1" smtClean="0"/>
              <a:t>ChefSpec</a:t>
            </a:r>
            <a:r>
              <a:rPr lang="en-US" dirty="0" smtClean="0"/>
              <a:t> language</a:t>
            </a:r>
          </a:p>
          <a:p>
            <a:pPr marL="342900" indent="-342900">
              <a:buFont typeface="Wingdings" charset="2"/>
              <a:buChar char="q"/>
            </a:pPr>
            <a:r>
              <a:rPr lang="en-US" dirty="0" smtClean="0"/>
              <a:t>Perform TDD with RSpec and </a:t>
            </a:r>
            <a:r>
              <a:rPr lang="en-US" dirty="0" err="1" smtClean="0"/>
              <a:t>ChefSpec</a:t>
            </a:r>
            <a:endParaRPr lang="en-US" dirty="0" smtClean="0"/>
          </a:p>
        </p:txBody>
      </p:sp>
    </p:spTree>
    <p:extLst>
      <p:ext uri="{BB962C8B-B14F-4D97-AF65-F5344CB8AC3E}">
        <p14:creationId xmlns:p14="http://schemas.microsoft.com/office/powerpoint/2010/main" val="9634151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672167" y="4406900"/>
            <a:ext cx="10227733" cy="2921000"/>
          </a:xfrm>
          <a:prstGeom prst="rect">
            <a:avLst/>
          </a:prstGeom>
          <a:solidFill>
            <a:schemeClr val="bg2">
              <a:lumMod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ctrTitle"/>
          </p:nvPr>
        </p:nvSpPr>
        <p:spPr/>
        <p:txBody>
          <a:bodyPr>
            <a:normAutofit fontScale="90000"/>
          </a:bodyPr>
          <a:lstStyle/>
          <a:p>
            <a:r>
              <a:rPr lang="en-US" dirty="0" err="1" smtClean="0"/>
              <a:t>ChefSpec</a:t>
            </a:r>
            <a:r>
              <a:rPr lang="en-US" dirty="0" smtClean="0"/>
              <a:t> and RSpec</a:t>
            </a:r>
            <a:endParaRPr lang="en-US" dirty="0"/>
          </a:p>
        </p:txBody>
      </p:sp>
      <p:sp>
        <p:nvSpPr>
          <p:cNvPr id="3" name="Subtitle 2"/>
          <p:cNvSpPr>
            <a:spLocks noGrp="1"/>
          </p:cNvSpPr>
          <p:nvPr>
            <p:ph type="subTitle" idx="1"/>
          </p:nvPr>
        </p:nvSpPr>
        <p:spPr>
          <a:xfrm>
            <a:off x="1672167" y="4406900"/>
            <a:ext cx="4741333" cy="2705099"/>
          </a:xfrm>
        </p:spPr>
        <p:txBody>
          <a:bodyPr/>
          <a:lstStyle/>
          <a:p>
            <a:pPr algn="r">
              <a:lnSpc>
                <a:spcPct val="150000"/>
              </a:lnSpc>
            </a:pPr>
            <a:r>
              <a:rPr lang="en-US" dirty="0" smtClean="0"/>
              <a:t>Chef DK</a:t>
            </a:r>
          </a:p>
          <a:p>
            <a:pPr algn="r">
              <a:lnSpc>
                <a:spcPct val="150000"/>
              </a:lnSpc>
            </a:pPr>
            <a:r>
              <a:rPr lang="en-US" dirty="0" err="1" smtClean="0"/>
              <a:t>chefspec</a:t>
            </a:r>
            <a:r>
              <a:rPr lang="en-US" dirty="0" smtClean="0"/>
              <a:t> gem</a:t>
            </a:r>
          </a:p>
          <a:p>
            <a:pPr algn="r">
              <a:lnSpc>
                <a:spcPct val="150000"/>
              </a:lnSpc>
            </a:pPr>
            <a:r>
              <a:rPr lang="en-US" dirty="0" err="1" smtClean="0"/>
              <a:t>rspec</a:t>
            </a:r>
            <a:r>
              <a:rPr lang="en-US" dirty="0" smtClean="0"/>
              <a:t> gem</a:t>
            </a:r>
          </a:p>
          <a:p>
            <a:pPr algn="r">
              <a:lnSpc>
                <a:spcPct val="150000"/>
              </a:lnSpc>
            </a:pPr>
            <a:r>
              <a:rPr lang="en-US" dirty="0" err="1" smtClean="0"/>
              <a:t>fauxhai</a:t>
            </a:r>
            <a:r>
              <a:rPr lang="en-US" dirty="0" smtClean="0"/>
              <a:t> </a:t>
            </a:r>
          </a:p>
          <a:p>
            <a:pPr algn="r">
              <a:lnSpc>
                <a:spcPct val="150000"/>
              </a:lnSpc>
            </a:pPr>
            <a:endParaRPr lang="en-US" dirty="0"/>
          </a:p>
        </p:txBody>
      </p:sp>
      <p:sp>
        <p:nvSpPr>
          <p:cNvPr id="4" name="Subtitle 2"/>
          <p:cNvSpPr txBox="1">
            <a:spLocks/>
          </p:cNvSpPr>
          <p:nvPr/>
        </p:nvSpPr>
        <p:spPr bwMode="white">
          <a:xfrm>
            <a:off x="6764867" y="4406900"/>
            <a:ext cx="5135033" cy="2908300"/>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nSpc>
                <a:spcPct val="150000"/>
              </a:lnSpc>
            </a:pPr>
            <a:r>
              <a:rPr lang="en-US" b="1" dirty="0" smtClean="0">
                <a:solidFill>
                  <a:schemeClr val="accent4">
                    <a:lumMod val="50000"/>
                  </a:schemeClr>
                </a:solidFill>
                <a:latin typeface="Courier New" charset="0"/>
                <a:ea typeface="Courier New" charset="0"/>
                <a:cs typeface="Courier New" charset="0"/>
              </a:rPr>
              <a:t>2.3.4</a:t>
            </a:r>
          </a:p>
          <a:p>
            <a:pPr>
              <a:lnSpc>
                <a:spcPct val="150000"/>
              </a:lnSpc>
            </a:pPr>
            <a:r>
              <a:rPr lang="en-US" b="1" dirty="0" smtClean="0">
                <a:solidFill>
                  <a:schemeClr val="accent4">
                    <a:lumMod val="50000"/>
                  </a:schemeClr>
                </a:solidFill>
                <a:latin typeface="Courier New" charset="0"/>
                <a:ea typeface="Courier New" charset="0"/>
                <a:cs typeface="Courier New" charset="0"/>
              </a:rPr>
              <a:t>7.1.0</a:t>
            </a:r>
          </a:p>
          <a:p>
            <a:pPr>
              <a:lnSpc>
                <a:spcPct val="150000"/>
              </a:lnSpc>
            </a:pPr>
            <a:r>
              <a:rPr lang="en-US" b="1" dirty="0" smtClean="0">
                <a:solidFill>
                  <a:schemeClr val="accent4">
                    <a:lumMod val="50000"/>
                  </a:schemeClr>
                </a:solidFill>
                <a:latin typeface="Courier New" charset="0"/>
                <a:ea typeface="Courier New" charset="0"/>
                <a:cs typeface="Courier New" charset="0"/>
              </a:rPr>
              <a:t>3.6.0</a:t>
            </a:r>
          </a:p>
          <a:p>
            <a:pPr>
              <a:lnSpc>
                <a:spcPct val="150000"/>
              </a:lnSpc>
            </a:pPr>
            <a:r>
              <a:rPr lang="en-US" b="1" dirty="0" smtClean="0">
                <a:solidFill>
                  <a:schemeClr val="accent4">
                    <a:lumMod val="50000"/>
                  </a:schemeClr>
                </a:solidFill>
                <a:latin typeface="Courier New" charset="0"/>
                <a:ea typeface="Courier New" charset="0"/>
                <a:cs typeface="Courier New" charset="0"/>
              </a:rPr>
              <a:t>5.3.0</a:t>
            </a:r>
          </a:p>
          <a:p>
            <a:pPr>
              <a:lnSpc>
                <a:spcPct val="150000"/>
              </a:lnSpc>
            </a:pPr>
            <a:endParaRPr lang="en-US" b="1" dirty="0">
              <a:solidFill>
                <a:schemeClr val="accent4">
                  <a:lumMod val="50000"/>
                </a:schemeClr>
              </a:solidFill>
              <a:latin typeface="Courier New" charset="0"/>
              <a:ea typeface="Courier New" charset="0"/>
              <a:cs typeface="Courier New" charset="0"/>
            </a:endParaRPr>
          </a:p>
        </p:txBody>
      </p:sp>
      <p:sp>
        <p:nvSpPr>
          <p:cNvPr id="7" name="TextBox 6"/>
          <p:cNvSpPr txBox="1"/>
          <p:nvPr/>
        </p:nvSpPr>
        <p:spPr bwMode="white">
          <a:xfrm>
            <a:off x="1680252" y="3352800"/>
            <a:ext cx="10219648" cy="863600"/>
          </a:xfrm>
          <a:prstGeom prst="rect">
            <a:avLst/>
          </a:prstGeom>
        </p:spPr>
        <p:txBody>
          <a:bodyPr vert="horz" wrap="none" lIns="91440" tIns="91440" rIns="91440" bIns="91440" rtlCol="0">
            <a:normAutofit/>
          </a:bodyPr>
          <a:lstStyle/>
          <a:p>
            <a:r>
              <a:rPr lang="en-US" dirty="0" smtClean="0"/>
              <a:t>These tools are all </a:t>
            </a:r>
            <a:r>
              <a:rPr lang="en-US" smtClean="0"/>
              <a:t>packaged in the </a:t>
            </a:r>
            <a:r>
              <a:rPr lang="en-US" dirty="0" smtClean="0"/>
              <a:t>Chef Development Kit:</a:t>
            </a:r>
          </a:p>
        </p:txBody>
      </p:sp>
    </p:spTree>
    <p:extLst>
      <p:ext uri="{BB962C8B-B14F-4D97-AF65-F5344CB8AC3E}">
        <p14:creationId xmlns:p14="http://schemas.microsoft.com/office/powerpoint/2010/main" val="7323980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Ruby Already Installed?</a:t>
            </a:r>
            <a:endParaRPr lang="en-US" dirty="0"/>
          </a:p>
        </p:txBody>
      </p:sp>
      <p:sp>
        <p:nvSpPr>
          <p:cNvPr id="3" name="Subtitle 2"/>
          <p:cNvSpPr>
            <a:spLocks noGrp="1"/>
          </p:cNvSpPr>
          <p:nvPr>
            <p:ph type="subTitle" idx="1"/>
          </p:nvPr>
        </p:nvSpPr>
        <p:spPr/>
        <p:txBody>
          <a:bodyPr/>
          <a:lstStyle/>
          <a:p>
            <a:r>
              <a:rPr lang="en-US" dirty="0" smtClean="0"/>
              <a:t>If you already have Ruby installed you </a:t>
            </a:r>
            <a:r>
              <a:rPr lang="en-US" u="sng" dirty="0" smtClean="0"/>
              <a:t>should</a:t>
            </a:r>
            <a:r>
              <a:rPr lang="en-US" dirty="0" smtClean="0"/>
              <a:t> run:</a:t>
            </a:r>
          </a:p>
          <a:p>
            <a:endParaRPr lang="en-US" dirty="0"/>
          </a:p>
          <a:p>
            <a:endParaRPr lang="en-US" dirty="0" smtClean="0"/>
          </a:p>
          <a:p>
            <a:endParaRPr lang="en-US" dirty="0"/>
          </a:p>
          <a:p>
            <a:endParaRPr lang="en-US" dirty="0"/>
          </a:p>
          <a:p>
            <a:endParaRPr lang="en-US" dirty="0"/>
          </a:p>
          <a:p>
            <a:endParaRPr lang="en-US" dirty="0" smtClean="0"/>
          </a:p>
          <a:p>
            <a:r>
              <a:rPr lang="en-US" dirty="0" smtClean="0"/>
              <a:t>Prefacing the command here ensures that you are using the version packaged with the installed Chef Development Kit.</a:t>
            </a:r>
            <a:endParaRPr lang="en-US" dirty="0"/>
          </a:p>
        </p:txBody>
      </p:sp>
      <p:sp>
        <p:nvSpPr>
          <p:cNvPr id="4" name="Subtitle 2"/>
          <p:cNvSpPr txBox="1">
            <a:spLocks/>
          </p:cNvSpPr>
          <p:nvPr/>
        </p:nvSpPr>
        <p:spPr bwMode="white">
          <a:xfrm>
            <a:off x="1671638" y="4045527"/>
            <a:ext cx="12319000" cy="744991"/>
          </a:xfrm>
          <a:prstGeom prst="rect">
            <a:avLst/>
          </a:prstGeom>
          <a:solidFill>
            <a:schemeClr val="tx2"/>
          </a:solidFill>
        </p:spPr>
        <p:txBody>
          <a:bodyPr lIns="91440" tIns="91440" rIns="91440" bIns="91440" anchor="ctr">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b="1" dirty="0" smtClean="0">
                <a:solidFill>
                  <a:schemeClr val="bg1"/>
                </a:solidFill>
                <a:latin typeface="Courier New" panose="02070309020205020404" pitchFamily="49" charset="0"/>
                <a:cs typeface="Courier New" panose="02070309020205020404" pitchFamily="49" charset="0"/>
              </a:rPr>
              <a:t>$ chef exec </a:t>
            </a:r>
            <a:r>
              <a:rPr lang="en-US" b="1" dirty="0" err="1" smtClean="0">
                <a:solidFill>
                  <a:schemeClr val="bg1"/>
                </a:solidFill>
                <a:latin typeface="Courier New" panose="02070309020205020404" pitchFamily="49" charset="0"/>
                <a:cs typeface="Courier New" panose="02070309020205020404" pitchFamily="49" charset="0"/>
              </a:rPr>
              <a:t>rspec</a:t>
            </a:r>
            <a:endParaRPr lang="en-US"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108518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2" name="Oval 1"/>
          <p:cNvSpPr/>
          <p:nvPr/>
        </p:nvSpPr>
        <p:spPr bwMode="auto">
          <a:xfrm>
            <a:off x="803277" y="3505201"/>
            <a:ext cx="868361" cy="868361"/>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p>
        </p:txBody>
      </p:sp>
      <p:sp>
        <p:nvSpPr>
          <p:cNvPr id="6" name="Oval 5"/>
          <p:cNvSpPr/>
          <p:nvPr/>
        </p:nvSpPr>
        <p:spPr bwMode="auto">
          <a:xfrm>
            <a:off x="803280" y="4561667"/>
            <a:ext cx="868361" cy="868361"/>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3200" b="1" dirty="0" smtClean="0">
              <a:gradFill>
                <a:gsLst>
                  <a:gs pos="0">
                    <a:srgbClr val="FFFFFF"/>
                  </a:gs>
                  <a:gs pos="100000">
                    <a:srgbClr val="FFFFFF"/>
                  </a:gs>
                </a:gsLst>
                <a:lin ang="5400000" scaled="0"/>
              </a:gradFill>
            </a:endParaRPr>
          </a:p>
        </p:txBody>
      </p:sp>
      <p:sp>
        <p:nvSpPr>
          <p:cNvPr id="7" name="Oval 6"/>
          <p:cNvSpPr/>
          <p:nvPr/>
        </p:nvSpPr>
        <p:spPr bwMode="auto">
          <a:xfrm>
            <a:off x="803279" y="5618133"/>
            <a:ext cx="868361" cy="868361"/>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3</a:t>
            </a:r>
            <a:endParaRPr lang="en-US" sz="3200" b="1" dirty="0" smtClean="0">
              <a:gradFill>
                <a:gsLst>
                  <a:gs pos="0">
                    <a:srgbClr val="FFFFFF"/>
                  </a:gs>
                  <a:gs pos="100000">
                    <a:srgbClr val="FFFFFF"/>
                  </a:gs>
                </a:gsLst>
                <a:lin ang="5400000" scaled="0"/>
              </a:gradFill>
            </a:endParaRPr>
          </a:p>
        </p:txBody>
      </p:sp>
      <p:sp>
        <p:nvSpPr>
          <p:cNvPr id="8" name="Oval 7"/>
          <p:cNvSpPr/>
          <p:nvPr/>
        </p:nvSpPr>
        <p:spPr bwMode="auto">
          <a:xfrm>
            <a:off x="803277" y="6669059"/>
            <a:ext cx="868361" cy="868361"/>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4</a:t>
            </a:r>
          </a:p>
        </p:txBody>
      </p:sp>
      <p:sp>
        <p:nvSpPr>
          <p:cNvPr id="3" name="TextBox 2"/>
          <p:cNvSpPr txBox="1"/>
          <p:nvPr/>
        </p:nvSpPr>
        <p:spPr bwMode="white">
          <a:xfrm>
            <a:off x="1824037" y="5721063"/>
            <a:ext cx="11050081" cy="609600"/>
          </a:xfrm>
          <a:prstGeom prst="rect">
            <a:avLst/>
          </a:prstGeom>
        </p:spPr>
        <p:txBody>
          <a:bodyPr vert="horz" wrap="square" lIns="91440" tIns="91440" rIns="91440" bIns="91440" rtlCol="0">
            <a:normAutofit/>
          </a:bodyPr>
          <a:lstStyle/>
          <a:p>
            <a:r>
              <a:rPr lang="en-US" sz="2800" dirty="0" smtClean="0">
                <a:latin typeface="+mn-lt"/>
              </a:rPr>
              <a:t>Verify that the implementation meets the desired state</a:t>
            </a:r>
          </a:p>
        </p:txBody>
      </p:sp>
      <p:sp>
        <p:nvSpPr>
          <p:cNvPr id="9" name="TextBox 8"/>
          <p:cNvSpPr txBox="1"/>
          <p:nvPr/>
        </p:nvSpPr>
        <p:spPr bwMode="white">
          <a:xfrm>
            <a:off x="1824036" y="4633649"/>
            <a:ext cx="9501689" cy="609600"/>
          </a:xfrm>
          <a:prstGeom prst="rect">
            <a:avLst/>
          </a:prstGeom>
        </p:spPr>
        <p:txBody>
          <a:bodyPr vert="horz" wrap="square" lIns="91440" tIns="91440" rIns="91440" bIns="91440" rtlCol="0">
            <a:normAutofit/>
          </a:bodyPr>
          <a:lstStyle/>
          <a:p>
            <a:r>
              <a:rPr lang="en-US" sz="2800" dirty="0" smtClean="0">
                <a:latin typeface="+mn-lt"/>
              </a:rPr>
              <a:t>Implement the solution</a:t>
            </a:r>
          </a:p>
        </p:txBody>
      </p:sp>
      <p:sp>
        <p:nvSpPr>
          <p:cNvPr id="10" name="TextBox 9"/>
          <p:cNvSpPr txBox="1"/>
          <p:nvPr/>
        </p:nvSpPr>
        <p:spPr bwMode="white">
          <a:xfrm>
            <a:off x="1824036" y="3614226"/>
            <a:ext cx="9501689" cy="609600"/>
          </a:xfrm>
          <a:prstGeom prst="rect">
            <a:avLst/>
          </a:prstGeom>
        </p:spPr>
        <p:txBody>
          <a:bodyPr vert="horz" wrap="square" lIns="91440" tIns="91440" rIns="91440" bIns="91440" rtlCol="0">
            <a:normAutofit/>
          </a:bodyPr>
          <a:lstStyle/>
          <a:p>
            <a:r>
              <a:rPr lang="en-US" sz="2800" dirty="0" smtClean="0">
                <a:latin typeface="+mn-lt"/>
              </a:rPr>
              <a:t>Define a test that expresses the desired state</a:t>
            </a:r>
          </a:p>
        </p:txBody>
      </p:sp>
      <p:sp>
        <p:nvSpPr>
          <p:cNvPr id="11" name="TextBox 10"/>
          <p:cNvSpPr txBox="1"/>
          <p:nvPr/>
        </p:nvSpPr>
        <p:spPr bwMode="white">
          <a:xfrm>
            <a:off x="1824037" y="6777713"/>
            <a:ext cx="11050081" cy="609600"/>
          </a:xfrm>
          <a:prstGeom prst="rect">
            <a:avLst/>
          </a:prstGeom>
        </p:spPr>
        <p:txBody>
          <a:bodyPr vert="horz" wrap="square" lIns="91440" tIns="91440" rIns="91440" bIns="91440" rtlCol="0">
            <a:normAutofit/>
          </a:bodyPr>
          <a:lstStyle/>
          <a:p>
            <a:r>
              <a:rPr lang="en-US" sz="2800" dirty="0" smtClean="0">
                <a:latin typeface="+mn-lt"/>
              </a:rPr>
              <a:t>Refactor</a:t>
            </a:r>
          </a:p>
        </p:txBody>
      </p:sp>
    </p:spTree>
    <p:extLst>
      <p:ext uri="{BB962C8B-B14F-4D97-AF65-F5344CB8AC3E}">
        <p14:creationId xmlns:p14="http://schemas.microsoft.com/office/powerpoint/2010/main" val="14307516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Writing and Executing a Unit Test</a:t>
            </a:r>
            <a:endParaRPr lang="en-US" dirty="0"/>
          </a:p>
        </p:txBody>
      </p:sp>
      <p:sp>
        <p:nvSpPr>
          <p:cNvPr id="5" name="Content Placeholder 4"/>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Learn about </a:t>
            </a:r>
            <a:r>
              <a:rPr lang="en-US" dirty="0" err="1" smtClean="0"/>
              <a:t>RSpec's</a:t>
            </a:r>
            <a:r>
              <a:rPr lang="en-US" dirty="0" smtClean="0"/>
              <a:t> configuration and command-line interface</a:t>
            </a:r>
          </a:p>
          <a:p>
            <a:pPr marL="342900" indent="-342900">
              <a:buFont typeface="Wingdings" charset="2"/>
              <a:buChar char="ü"/>
            </a:pPr>
            <a:r>
              <a:rPr lang="en-US" dirty="0" smtClean="0"/>
              <a:t>Learn about the </a:t>
            </a:r>
            <a:r>
              <a:rPr lang="en-US" dirty="0" err="1" smtClean="0"/>
              <a:t>ChefSpec</a:t>
            </a:r>
            <a:r>
              <a:rPr lang="en-US" dirty="0" smtClean="0"/>
              <a:t> language</a:t>
            </a:r>
          </a:p>
          <a:p>
            <a:pPr marL="342900" indent="-342900">
              <a:buFont typeface="Wingdings" charset="2"/>
              <a:buChar char="ü"/>
            </a:pPr>
            <a:r>
              <a:rPr lang="en-US" dirty="0" smtClean="0"/>
              <a:t>Perform TDD with RSpec and </a:t>
            </a:r>
            <a:r>
              <a:rPr lang="en-US" dirty="0" err="1" smtClean="0"/>
              <a:t>ChefSpec</a:t>
            </a:r>
            <a:endParaRPr lang="en-US" dirty="0" smtClean="0"/>
          </a:p>
        </p:txBody>
      </p:sp>
    </p:spTree>
    <p:extLst>
      <p:ext uri="{BB962C8B-B14F-4D97-AF65-F5344CB8AC3E}">
        <p14:creationId xmlns:p14="http://schemas.microsoft.com/office/powerpoint/2010/main" val="16995515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715633" cy="4663151"/>
          </a:xfrm>
        </p:spPr>
        <p:txBody>
          <a:bodyPr/>
          <a:lstStyle/>
          <a:p>
            <a:pPr marL="457200" indent="-457200">
              <a:buFont typeface="Wingdings" charset="2"/>
              <a:buChar char="ü"/>
            </a:pPr>
            <a:r>
              <a:rPr lang="en-US" b="1" dirty="0" smtClean="0"/>
              <a:t>Tell me more about Test Driven Development (TDD)</a:t>
            </a:r>
          </a:p>
          <a:p>
            <a:pPr marL="457200" indent="-457200">
              <a:buFont typeface="Wingdings" charset="2"/>
              <a:buChar char="ü"/>
            </a:pPr>
            <a:r>
              <a:rPr lang="en-US" b="1" dirty="0" smtClean="0"/>
              <a:t>Writing and Executing an Integration Test</a:t>
            </a:r>
          </a:p>
          <a:p>
            <a:pPr marL="457200" indent="-457200">
              <a:buFont typeface="Wingdings" charset="2"/>
              <a:buChar char="ü"/>
            </a:pPr>
            <a:r>
              <a:rPr lang="en-US" b="1" dirty="0" smtClean="0"/>
              <a:t>Writing and Executing a Unit Test</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8675913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2122182" y="456178"/>
            <a:ext cx="4126893" cy="3496395"/>
          </a:xfrm>
          <a:prstGeom prst="rect">
            <a:avLst/>
          </a:prstGeom>
        </p:spPr>
      </p:pic>
      <p:sp>
        <p:nvSpPr>
          <p:cNvPr id="2" name="Title 1"/>
          <p:cNvSpPr>
            <a:spLocks noGrp="1"/>
          </p:cNvSpPr>
          <p:nvPr>
            <p:ph type="title"/>
          </p:nvPr>
        </p:nvSpPr>
        <p:spPr>
          <a:xfrm>
            <a:off x="650040" y="4114836"/>
            <a:ext cx="14935200" cy="828675"/>
          </a:xfrm>
        </p:spPr>
        <p:txBody>
          <a:bodyPr/>
          <a:lstStyle/>
          <a:p>
            <a:r>
              <a:rPr lang="en-US" dirty="0" smtClean="0"/>
              <a:t>You are...</a:t>
            </a:r>
            <a:endParaRPr lang="en-US" dirty="0"/>
          </a:p>
        </p:txBody>
      </p:sp>
      <p:sp>
        <p:nvSpPr>
          <p:cNvPr id="33" name="Text Placeholder 32"/>
          <p:cNvSpPr>
            <a:spLocks noGrp="1"/>
          </p:cNvSpPr>
          <p:nvPr>
            <p:ph type="body" sz="quarter" idx="12"/>
          </p:nvPr>
        </p:nvSpPr>
        <p:spPr>
          <a:xfrm>
            <a:off x="650040" y="5268036"/>
            <a:ext cx="14898624" cy="2674961"/>
          </a:xfrm>
        </p:spPr>
        <p:txBody>
          <a:bodyPr/>
          <a:lstStyle/>
          <a:p>
            <a:r>
              <a:rPr lang="en-US" dirty="0"/>
              <a:t>written </a:t>
            </a:r>
            <a:r>
              <a:rPr lang="en-US" dirty="0" smtClean="0"/>
              <a:t>a recipe </a:t>
            </a:r>
            <a:r>
              <a:rPr lang="en-US" dirty="0"/>
              <a:t>in a cookbook</a:t>
            </a:r>
          </a:p>
          <a:p>
            <a:r>
              <a:rPr lang="en-US" dirty="0"/>
              <a:t>interest in testing</a:t>
            </a:r>
          </a:p>
          <a:p>
            <a:r>
              <a:rPr lang="en-US" dirty="0" smtClean="0"/>
              <a:t>belief in the scientific method</a:t>
            </a:r>
            <a:endParaRPr lang="en-US" dirty="0"/>
          </a:p>
        </p:txBody>
      </p:sp>
      <p:sp>
        <p:nvSpPr>
          <p:cNvPr id="4" name="TextBox 3"/>
          <p:cNvSpPr txBox="1"/>
          <p:nvPr/>
        </p:nvSpPr>
        <p:spPr bwMode="white">
          <a:xfrm>
            <a:off x="4039452" y="4153220"/>
            <a:ext cx="7669947" cy="751905"/>
          </a:xfrm>
          <a:prstGeom prst="rect">
            <a:avLst/>
          </a:prstGeom>
        </p:spPr>
        <p:txBody>
          <a:bodyPr vert="horz" wrap="square" lIns="91440" tIns="91440" rIns="91440" bIns="91440" rtlCol="0">
            <a:normAutofit fontScale="92500"/>
          </a:bodyPr>
          <a:lstStyle/>
          <a:p>
            <a:r>
              <a:rPr lang="en-US" sz="3600" i="1" dirty="0"/>
              <a:t>interested in learning more about Chef</a:t>
            </a:r>
          </a:p>
        </p:txBody>
      </p:sp>
      <p:pic>
        <p:nvPicPr>
          <p:cNvPr id="5" name="Picture 4"/>
          <p:cNvPicPr>
            <a:picLocks noChangeAspect="1"/>
          </p:cNvPicPr>
          <p:nvPr/>
        </p:nvPicPr>
        <p:blipFill>
          <a:blip r:embed="rId4"/>
          <a:stretch>
            <a:fillRect/>
          </a:stretch>
        </p:blipFill>
        <p:spPr>
          <a:xfrm>
            <a:off x="-135969" y="460184"/>
            <a:ext cx="3007335" cy="3492389"/>
          </a:xfrm>
          <a:prstGeom prst="rect">
            <a:avLst/>
          </a:prstGeom>
        </p:spPr>
      </p:pic>
      <p:pic>
        <p:nvPicPr>
          <p:cNvPr id="20" name="Picture 19"/>
          <p:cNvPicPr>
            <a:picLocks noChangeAspect="1"/>
          </p:cNvPicPr>
          <p:nvPr/>
        </p:nvPicPr>
        <p:blipFill>
          <a:blip r:embed="rId5"/>
          <a:stretch>
            <a:fillRect/>
          </a:stretch>
        </p:blipFill>
        <p:spPr>
          <a:xfrm>
            <a:off x="3316268" y="477386"/>
            <a:ext cx="5851055" cy="3494380"/>
          </a:xfrm>
          <a:prstGeom prst="rect">
            <a:avLst/>
          </a:prstGeom>
        </p:spPr>
      </p:pic>
      <p:pic>
        <p:nvPicPr>
          <p:cNvPr id="35" name="Picture 34"/>
          <p:cNvPicPr>
            <a:picLocks noChangeAspect="1"/>
          </p:cNvPicPr>
          <p:nvPr/>
        </p:nvPicPr>
        <p:blipFill>
          <a:blip r:embed="rId6"/>
          <a:stretch>
            <a:fillRect/>
          </a:stretch>
        </p:blipFill>
        <p:spPr>
          <a:xfrm>
            <a:off x="9276505" y="477386"/>
            <a:ext cx="3490397" cy="3490397"/>
          </a:xfrm>
          <a:prstGeom prst="rect">
            <a:avLst/>
          </a:prstGeom>
          <a:effectLst>
            <a:glow rad="63500">
              <a:schemeClr val="bg2">
                <a:alpha val="40000"/>
              </a:schemeClr>
            </a:glow>
          </a:effectLst>
        </p:spPr>
      </p:pic>
    </p:spTree>
    <p:extLst>
      <p:ext uri="{BB962C8B-B14F-4D97-AF65-F5344CB8AC3E}">
        <p14:creationId xmlns:p14="http://schemas.microsoft.com/office/powerpoint/2010/main" val="8199465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Examples of Testing</a:t>
            </a:r>
            <a:endParaRPr lang="en-US" dirty="0"/>
          </a:p>
        </p:txBody>
      </p:sp>
      <p:sp>
        <p:nvSpPr>
          <p:cNvPr id="3" name="Text Placeholder 2"/>
          <p:cNvSpPr>
            <a:spLocks noGrp="1"/>
          </p:cNvSpPr>
          <p:nvPr>
            <p:ph type="body" sz="quarter" idx="12"/>
          </p:nvPr>
        </p:nvSpPr>
        <p:spPr>
          <a:xfrm>
            <a:off x="7578436" y="1338118"/>
            <a:ext cx="7970227" cy="3691082"/>
          </a:xfrm>
        </p:spPr>
        <p:txBody>
          <a:bodyPr anchor="ctr"/>
          <a:lstStyle/>
          <a:p>
            <a:r>
              <a:rPr lang="en-US" u="sng" dirty="0" smtClean="0"/>
              <a:t>The Joy of Automating</a:t>
            </a:r>
            <a:r>
              <a:rPr lang="en-US" dirty="0" smtClean="0"/>
              <a:t> is an hour long instructional episode. Each episode focuses on building cookbooks or adding features to an existing cookbook while sharing techniques on workflow, testing, and debugging.</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7" t="33614" r="414" b="12338"/>
          <a:stretch/>
        </p:blipFill>
        <p:spPr>
          <a:xfrm>
            <a:off x="609600" y="1338118"/>
            <a:ext cx="6691744" cy="3691082"/>
          </a:xfrm>
          <a:prstGeom prst="rect">
            <a:avLst/>
          </a:prstGeom>
        </p:spPr>
      </p:pic>
      <p:sp>
        <p:nvSpPr>
          <p:cNvPr id="5" name="TextBox 4"/>
          <p:cNvSpPr txBox="1"/>
          <p:nvPr/>
        </p:nvSpPr>
        <p:spPr bwMode="white">
          <a:xfrm>
            <a:off x="4894894" y="6348845"/>
            <a:ext cx="6668655" cy="595746"/>
          </a:xfrm>
          <a:prstGeom prst="rect">
            <a:avLst/>
          </a:prstGeom>
        </p:spPr>
        <p:txBody>
          <a:bodyPr vert="horz" wrap="none" lIns="91440" tIns="91440" rIns="91440" bIns="91440" rtlCol="0">
            <a:noAutofit/>
          </a:bodyPr>
          <a:lstStyle/>
          <a:p>
            <a:r>
              <a:rPr lang="en-US" sz="3600" dirty="0" smtClean="0"/>
              <a:t>YouTube: </a:t>
            </a:r>
            <a:r>
              <a:rPr lang="en-US" sz="3600" dirty="0" smtClean="0">
                <a:solidFill>
                  <a:schemeClr val="accent4"/>
                </a:solidFill>
              </a:rPr>
              <a:t>https</a:t>
            </a:r>
            <a:r>
              <a:rPr lang="en-US" sz="3600" dirty="0">
                <a:solidFill>
                  <a:schemeClr val="accent4"/>
                </a:solidFill>
              </a:rPr>
              <a:t>://</a:t>
            </a:r>
            <a:r>
              <a:rPr lang="en-US" sz="3600" dirty="0" err="1" smtClean="0">
                <a:solidFill>
                  <a:schemeClr val="accent4"/>
                </a:solidFill>
              </a:rPr>
              <a:t>goo.gl</a:t>
            </a:r>
            <a:r>
              <a:rPr lang="en-US" sz="3600" dirty="0" smtClean="0">
                <a:solidFill>
                  <a:schemeClr val="accent4"/>
                </a:solidFill>
              </a:rPr>
              <a:t>/</a:t>
            </a:r>
            <a:r>
              <a:rPr lang="en-US" sz="3600" dirty="0" err="1" smtClean="0">
                <a:solidFill>
                  <a:schemeClr val="accent4"/>
                </a:solidFill>
              </a:rPr>
              <a:t>ZMmSnj</a:t>
            </a:r>
            <a:endParaRPr lang="en-US" sz="3600" dirty="0">
              <a:solidFill>
                <a:schemeClr val="accent4"/>
              </a:solidFill>
            </a:endParaRPr>
          </a:p>
        </p:txBody>
      </p:sp>
    </p:spTree>
    <p:extLst>
      <p:ext uri="{BB962C8B-B14F-4D97-AF65-F5344CB8AC3E}">
        <p14:creationId xmlns:p14="http://schemas.microsoft.com/office/powerpoint/2010/main" val="1466527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a:t>
            </a:r>
            <a:r>
              <a:rPr lang="en-US" dirty="0"/>
              <a:t>Y</a:t>
            </a:r>
            <a:r>
              <a:rPr lang="en-US" dirty="0" smtClean="0"/>
              <a:t>our Workflow</a:t>
            </a:r>
            <a:endParaRPr lang="en-US" dirty="0"/>
          </a:p>
        </p:txBody>
      </p:sp>
      <p:sp>
        <p:nvSpPr>
          <p:cNvPr id="3" name="Text Placeholder 2"/>
          <p:cNvSpPr>
            <a:spLocks noGrp="1"/>
          </p:cNvSpPr>
          <p:nvPr>
            <p:ph type="body" sz="quarter" idx="12"/>
          </p:nvPr>
        </p:nvSpPr>
        <p:spPr>
          <a:xfrm>
            <a:off x="7592291" y="1338118"/>
            <a:ext cx="7970227" cy="3776518"/>
          </a:xfrm>
        </p:spPr>
        <p:txBody>
          <a:bodyPr anchor="ctr"/>
          <a:lstStyle/>
          <a:p>
            <a:pPr marL="457200" indent="-457200">
              <a:buFont typeface="Arial" charset="0"/>
              <a:buChar char="•"/>
            </a:pPr>
            <a:r>
              <a:rPr lang="en-US" dirty="0" smtClean="0"/>
              <a:t>Configuring your text editor</a:t>
            </a:r>
          </a:p>
          <a:p>
            <a:pPr marL="457200" indent="-457200">
              <a:buFont typeface="Arial" charset="0"/>
              <a:buChar char="•"/>
            </a:pPr>
            <a:r>
              <a:rPr lang="en-US" dirty="0" smtClean="0"/>
              <a:t>Combining integration tests and unit tests into a single command with </a:t>
            </a:r>
            <a:r>
              <a:rPr lang="en-US" b="1" dirty="0" smtClean="0">
                <a:latin typeface="Courier New" charset="0"/>
                <a:ea typeface="Courier New" charset="0"/>
                <a:cs typeface="Courier New" charset="0"/>
              </a:rPr>
              <a:t>Rake</a:t>
            </a:r>
          </a:p>
          <a:p>
            <a:pPr marL="457200" indent="-457200">
              <a:buFont typeface="Arial" charset="0"/>
              <a:buChar char="•"/>
            </a:pPr>
            <a:r>
              <a:rPr lang="en-US" dirty="0" smtClean="0"/>
              <a:t>Executing tests on file changes with </a:t>
            </a:r>
            <a:r>
              <a:rPr lang="en-US" b="1" dirty="0" smtClean="0">
                <a:latin typeface="Courier New" charset="0"/>
                <a:ea typeface="Courier New" charset="0"/>
                <a:cs typeface="Courier New" charset="0"/>
              </a:rPr>
              <a:t>Guard</a:t>
            </a:r>
          </a:p>
          <a:p>
            <a:pPr marL="457200" indent="-457200">
              <a:buFont typeface="Arial" charset="0"/>
              <a:buChar char="•"/>
            </a:pPr>
            <a:r>
              <a:rPr lang="en-US" dirty="0" smtClean="0"/>
              <a:t>Debugging your cookbooks with </a:t>
            </a:r>
            <a:r>
              <a:rPr lang="en-US" b="1" dirty="0" smtClean="0">
                <a:latin typeface="Courier New" charset="0"/>
                <a:ea typeface="Courier New" charset="0"/>
                <a:cs typeface="Courier New" charset="0"/>
              </a:rPr>
              <a:t>Pry</a:t>
            </a:r>
          </a:p>
        </p:txBody>
      </p:sp>
      <p:pic>
        <p:nvPicPr>
          <p:cNvPr id="5" name="Picture 4" descr="better-tools-pp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71" y="1338118"/>
            <a:ext cx="6713810" cy="3776518"/>
          </a:xfrm>
          <a:prstGeom prst="rect">
            <a:avLst/>
          </a:prstGeom>
        </p:spPr>
      </p:pic>
      <p:sp>
        <p:nvSpPr>
          <p:cNvPr id="7" name="TextBox 6"/>
          <p:cNvSpPr txBox="1"/>
          <p:nvPr/>
        </p:nvSpPr>
        <p:spPr bwMode="white">
          <a:xfrm>
            <a:off x="4747113" y="6528954"/>
            <a:ext cx="6830291" cy="678873"/>
          </a:xfrm>
          <a:prstGeom prst="rect">
            <a:avLst/>
          </a:prstGeom>
        </p:spPr>
        <p:txBody>
          <a:bodyPr vert="horz" wrap="none" lIns="91440" tIns="91440" rIns="91440" bIns="91440" rtlCol="0">
            <a:noAutofit/>
          </a:bodyPr>
          <a:lstStyle/>
          <a:p>
            <a:pPr algn="ctr"/>
            <a:r>
              <a:rPr lang="en-US" sz="3600" dirty="0"/>
              <a:t>YouTube: </a:t>
            </a:r>
            <a:r>
              <a:rPr lang="en-US" sz="3600" dirty="0">
                <a:solidFill>
                  <a:schemeClr val="accent4"/>
                </a:solidFill>
              </a:rPr>
              <a:t>https://</a:t>
            </a:r>
            <a:r>
              <a:rPr lang="en-US" sz="3600" dirty="0" err="1" smtClean="0">
                <a:solidFill>
                  <a:schemeClr val="accent4"/>
                </a:solidFill>
              </a:rPr>
              <a:t>goo.gl</a:t>
            </a:r>
            <a:r>
              <a:rPr lang="en-US" sz="3600" dirty="0" smtClean="0">
                <a:solidFill>
                  <a:schemeClr val="accent4"/>
                </a:solidFill>
              </a:rPr>
              <a:t>/</a:t>
            </a:r>
            <a:r>
              <a:rPr lang="en-US" sz="3600" dirty="0" err="1" smtClean="0">
                <a:solidFill>
                  <a:schemeClr val="accent4"/>
                </a:solidFill>
              </a:rPr>
              <a:t>KuCSFR</a:t>
            </a:r>
            <a:endParaRPr lang="en-US" sz="3600" b="1" dirty="0">
              <a:solidFill>
                <a:schemeClr val="accent4"/>
              </a:solidFill>
              <a:latin typeface="Courier New" charset="0"/>
              <a:ea typeface="Courier New" charset="0"/>
              <a:cs typeface="Courier New" charset="0"/>
            </a:endParaRPr>
          </a:p>
        </p:txBody>
      </p:sp>
    </p:spTree>
    <p:extLst>
      <p:ext uri="{BB962C8B-B14F-4D97-AF65-F5344CB8AC3E}">
        <p14:creationId xmlns:p14="http://schemas.microsoft.com/office/powerpoint/2010/main" val="4199137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a:t>
            </a:r>
            <a:r>
              <a:rPr lang="en-US" dirty="0" err="1" smtClean="0"/>
              <a:t>RSpec's</a:t>
            </a:r>
            <a:r>
              <a:rPr lang="en-US" dirty="0" smtClean="0"/>
              <a:t> Testing Language</a:t>
            </a:r>
            <a:endParaRPr lang="en-US" dirty="0"/>
          </a:p>
        </p:txBody>
      </p:sp>
      <p:sp>
        <p:nvSpPr>
          <p:cNvPr id="3" name="Text Placeholder 2"/>
          <p:cNvSpPr>
            <a:spLocks noGrp="1"/>
          </p:cNvSpPr>
          <p:nvPr>
            <p:ph type="body" sz="quarter" idx="12"/>
          </p:nvPr>
        </p:nvSpPr>
        <p:spPr>
          <a:xfrm>
            <a:off x="7592291" y="1338118"/>
            <a:ext cx="7970227" cy="3776518"/>
          </a:xfrm>
        </p:spPr>
        <p:txBody>
          <a:bodyPr anchor="ctr"/>
          <a:lstStyle/>
          <a:p>
            <a:pPr marL="457200" indent="-457200">
              <a:buFont typeface="Arial" charset="0"/>
              <a:buChar char="•"/>
            </a:pPr>
            <a:r>
              <a:rPr lang="en-US" dirty="0" smtClean="0"/>
              <a:t>Exploring </a:t>
            </a:r>
            <a:r>
              <a:rPr lang="en-US" dirty="0" err="1" smtClean="0"/>
              <a:t>RSpec's</a:t>
            </a:r>
            <a:r>
              <a:rPr lang="en-US" dirty="0" smtClean="0"/>
              <a:t> Helpers</a:t>
            </a:r>
          </a:p>
          <a:p>
            <a:pPr marL="457200" indent="-457200">
              <a:buFont typeface="Arial" charset="0"/>
              <a:buChar char="•"/>
            </a:pPr>
            <a:r>
              <a:rPr lang="en-US" dirty="0" smtClean="0"/>
              <a:t>Create common helpers</a:t>
            </a:r>
          </a:p>
          <a:p>
            <a:pPr marL="457200" indent="-457200">
              <a:buFont typeface="Arial" charset="0"/>
              <a:buChar char="•"/>
            </a:pPr>
            <a:r>
              <a:rPr lang="en-US" dirty="0" smtClean="0"/>
              <a:t>Removing redundancies in a test suite</a:t>
            </a:r>
          </a:p>
          <a:p>
            <a:pPr marL="457200" indent="-457200">
              <a:buFont typeface="Arial" charset="0"/>
              <a:buChar char="•"/>
            </a:pPr>
            <a:r>
              <a:rPr lang="en-US" dirty="0" smtClean="0"/>
              <a:t>Extract helpers into a portable library</a:t>
            </a:r>
            <a:endParaRPr lang="en-US" b="1" dirty="0" smtClean="0">
              <a:latin typeface="Courier New" charset="0"/>
              <a:ea typeface="Courier New" charset="0"/>
              <a:cs typeface="Courier New" charset="0"/>
            </a:endParaRPr>
          </a:p>
        </p:txBody>
      </p:sp>
      <p:pic>
        <p:nvPicPr>
          <p:cNvPr id="5" name="Picture 4" descr="better-tools-pp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371" y="1338118"/>
            <a:ext cx="6713810" cy="3776518"/>
          </a:xfrm>
          <a:prstGeom prst="rect">
            <a:avLst/>
          </a:prstGeom>
        </p:spPr>
      </p:pic>
      <p:sp>
        <p:nvSpPr>
          <p:cNvPr id="7" name="TextBox 6"/>
          <p:cNvSpPr txBox="1"/>
          <p:nvPr/>
        </p:nvSpPr>
        <p:spPr bwMode="white">
          <a:xfrm>
            <a:off x="4747113" y="6528954"/>
            <a:ext cx="6830291" cy="678873"/>
          </a:xfrm>
          <a:prstGeom prst="rect">
            <a:avLst/>
          </a:prstGeom>
        </p:spPr>
        <p:txBody>
          <a:bodyPr vert="horz" wrap="none" lIns="91440" tIns="91440" rIns="91440" bIns="91440" rtlCol="0">
            <a:noAutofit/>
          </a:bodyPr>
          <a:lstStyle/>
          <a:p>
            <a:pPr algn="ctr"/>
            <a:r>
              <a:rPr lang="en-US" sz="3600" dirty="0"/>
              <a:t>YouTube: </a:t>
            </a:r>
            <a:r>
              <a:rPr lang="en-US" sz="3600" dirty="0">
                <a:solidFill>
                  <a:schemeClr val="accent4"/>
                </a:solidFill>
              </a:rPr>
              <a:t>https://</a:t>
            </a:r>
            <a:r>
              <a:rPr lang="en-US" sz="3600" dirty="0" err="1">
                <a:solidFill>
                  <a:schemeClr val="accent4"/>
                </a:solidFill>
              </a:rPr>
              <a:t>goo.gl</a:t>
            </a:r>
            <a:r>
              <a:rPr lang="en-US" sz="3600" dirty="0">
                <a:solidFill>
                  <a:schemeClr val="accent4"/>
                </a:solidFill>
              </a:rPr>
              <a:t>/REo86v</a:t>
            </a:r>
            <a:endParaRPr lang="en-US" sz="3600" b="1" dirty="0">
              <a:solidFill>
                <a:schemeClr val="accent4"/>
              </a:solidFill>
              <a:latin typeface="Courier New" charset="0"/>
              <a:ea typeface="Courier New" charset="0"/>
              <a:cs typeface="Courier New"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372" y="1338119"/>
            <a:ext cx="6713810" cy="3776518"/>
          </a:xfrm>
          <a:prstGeom prst="rect">
            <a:avLst/>
          </a:prstGeom>
          <a:ln>
            <a:solidFill>
              <a:schemeClr val="bg1">
                <a:lumMod val="50000"/>
              </a:schemeClr>
            </a:solidFill>
          </a:ln>
        </p:spPr>
      </p:pic>
    </p:spTree>
    <p:extLst>
      <p:ext uri="{BB962C8B-B14F-4D97-AF65-F5344CB8AC3E}">
        <p14:creationId xmlns:p14="http://schemas.microsoft.com/office/powerpoint/2010/main" val="6462490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 About RSpec</a:t>
            </a:r>
            <a:endParaRPr lang="en-US" dirty="0"/>
          </a:p>
        </p:txBody>
      </p:sp>
      <p:sp>
        <p:nvSpPr>
          <p:cNvPr id="3" name="Text Placeholder 2"/>
          <p:cNvSpPr>
            <a:spLocks noGrp="1"/>
          </p:cNvSpPr>
          <p:nvPr>
            <p:ph type="body" sz="quarter" idx="12"/>
          </p:nvPr>
        </p:nvSpPr>
        <p:spPr>
          <a:xfrm>
            <a:off x="5765800" y="1856198"/>
            <a:ext cx="9782864" cy="5345953"/>
          </a:xfrm>
        </p:spPr>
        <p:txBody>
          <a:bodyPr anchor="ctr"/>
          <a:lstStyle/>
          <a:p>
            <a:r>
              <a:rPr lang="en-US" dirty="0"/>
              <a:t>This definitive guide from </a:t>
            </a:r>
            <a:r>
              <a:rPr lang="en-US" dirty="0" err="1"/>
              <a:t>RSpec’s</a:t>
            </a:r>
            <a:r>
              <a:rPr lang="en-US" dirty="0"/>
              <a:t> lead developer shows you how to use RSpec to drive more maintainable designs, specify and document expected behavior, and prevent regressions during refactoring. </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856198"/>
            <a:ext cx="4454961" cy="5345953"/>
          </a:xfrm>
          <a:prstGeom prst="rect">
            <a:avLst/>
          </a:prstGeom>
          <a:effectLst>
            <a:glow rad="63500">
              <a:schemeClr val="accent2">
                <a:satMod val="175000"/>
                <a:alpha val="40000"/>
              </a:schemeClr>
            </a:glow>
          </a:effectLst>
        </p:spPr>
      </p:pic>
      <p:sp>
        <p:nvSpPr>
          <p:cNvPr id="5" name="TextBox 4"/>
          <p:cNvSpPr txBox="1"/>
          <p:nvPr/>
        </p:nvSpPr>
        <p:spPr bwMode="white">
          <a:xfrm>
            <a:off x="5765800" y="6606405"/>
            <a:ext cx="6668655" cy="595746"/>
          </a:xfrm>
          <a:prstGeom prst="rect">
            <a:avLst/>
          </a:prstGeom>
        </p:spPr>
        <p:txBody>
          <a:bodyPr vert="horz" wrap="none" lIns="91440" tIns="91440" rIns="91440" bIns="91440" rtlCol="0">
            <a:noAutofit/>
          </a:bodyPr>
          <a:lstStyle/>
          <a:p>
            <a:r>
              <a:rPr lang="en-US" sz="3600" dirty="0" smtClean="0"/>
              <a:t>Pragmatic Bookshelf</a:t>
            </a:r>
            <a:r>
              <a:rPr lang="en-US" sz="3600" dirty="0"/>
              <a:t>: </a:t>
            </a:r>
            <a:r>
              <a:rPr lang="en-US" sz="3600" dirty="0">
                <a:solidFill>
                  <a:schemeClr val="accent4"/>
                </a:solidFill>
              </a:rPr>
              <a:t>https://</a:t>
            </a:r>
            <a:r>
              <a:rPr lang="en-US" sz="3600" dirty="0" err="1">
                <a:solidFill>
                  <a:schemeClr val="accent4"/>
                </a:solidFill>
              </a:rPr>
              <a:t>goo.gl</a:t>
            </a:r>
            <a:r>
              <a:rPr lang="en-US" sz="3600" dirty="0">
                <a:solidFill>
                  <a:schemeClr val="accent4"/>
                </a:solidFill>
              </a:rPr>
              <a:t>/Bbp3CF</a:t>
            </a:r>
          </a:p>
        </p:txBody>
      </p:sp>
    </p:spTree>
    <p:extLst>
      <p:ext uri="{BB962C8B-B14F-4D97-AF65-F5344CB8AC3E}">
        <p14:creationId xmlns:p14="http://schemas.microsoft.com/office/powerpoint/2010/main" val="1424144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715633" cy="4663151"/>
          </a:xfrm>
        </p:spPr>
        <p:txBody>
          <a:bodyPr/>
          <a:lstStyle/>
          <a:p>
            <a:pPr marL="457200" indent="-457200">
              <a:buFont typeface="Wingdings" charset="2"/>
              <a:buChar char="ü"/>
            </a:pPr>
            <a:r>
              <a:rPr lang="en-US" b="1" dirty="0" smtClean="0"/>
              <a:t>Tell me more about Test Driven Development (TDD)</a:t>
            </a:r>
          </a:p>
          <a:p>
            <a:pPr marL="457200" indent="-457200">
              <a:buFont typeface="Wingdings" charset="2"/>
              <a:buChar char="ü"/>
            </a:pPr>
            <a:r>
              <a:rPr lang="en-US" b="1" dirty="0" smtClean="0"/>
              <a:t>Writing and Executing an Integration Test</a:t>
            </a:r>
          </a:p>
          <a:p>
            <a:pPr marL="457200" indent="-457200">
              <a:buFont typeface="Wingdings" charset="2"/>
              <a:buChar char="ü"/>
            </a:pPr>
            <a:r>
              <a:rPr lang="en-US" b="1" dirty="0" smtClean="0"/>
              <a:t>Writing and Executing a Unit Test</a:t>
            </a:r>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1313612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20741</TotalTime>
  <Words>7462</Words>
  <Application>Microsoft Macintosh PowerPoint</Application>
  <PresentationFormat>Custom</PresentationFormat>
  <Paragraphs>1040</Paragraphs>
  <Slides>95</Slides>
  <Notes>92</Notes>
  <HiddenSlides>6</HiddenSlides>
  <MMClips>0</MMClips>
  <ScaleCrop>false</ScaleCrop>
  <HeadingPairs>
    <vt:vector size="4" baseType="variant">
      <vt:variant>
        <vt:lpstr>Theme</vt:lpstr>
      </vt:variant>
      <vt:variant>
        <vt:i4>2</vt:i4>
      </vt:variant>
      <vt:variant>
        <vt:lpstr>Slide Titles</vt:lpstr>
      </vt:variant>
      <vt:variant>
        <vt:i4>95</vt:i4>
      </vt:variant>
    </vt:vector>
  </HeadingPairs>
  <TitlesOfParts>
    <vt:vector size="97" baseType="lpstr">
      <vt:lpstr>Template</vt:lpstr>
      <vt:lpstr>Interaction</vt:lpstr>
      <vt:lpstr>Test Driven Cookbook Development</vt:lpstr>
      <vt:lpstr>Franklin Webber</vt:lpstr>
      <vt:lpstr>You are...</vt:lpstr>
      <vt:lpstr>You are...</vt:lpstr>
      <vt:lpstr>You are...</vt:lpstr>
      <vt:lpstr>You are...</vt:lpstr>
      <vt:lpstr>You are...</vt:lpstr>
      <vt:lpstr>You are...</vt:lpstr>
      <vt:lpstr>You are...</vt:lpstr>
      <vt:lpstr>You are...</vt:lpstr>
      <vt:lpstr>PowerPoint Presentation</vt:lpstr>
      <vt:lpstr>PowerPoint Presentation</vt:lpstr>
      <vt:lpstr>Agenda</vt:lpstr>
      <vt:lpstr>Let's Answer These...</vt:lpstr>
      <vt:lpstr>Testing In Production</vt:lpstr>
      <vt:lpstr>PowerPoint Presentation</vt:lpstr>
      <vt:lpstr>Bettering Your Workflow?</vt:lpstr>
      <vt:lpstr>Let's Answer These...</vt:lpstr>
      <vt:lpstr>PowerPoint Presentation</vt:lpstr>
      <vt:lpstr>PowerPoint Presentation</vt:lpstr>
      <vt:lpstr>PowerPoint Presentation</vt:lpstr>
      <vt:lpstr>PowerPoint Presentation</vt:lpstr>
      <vt:lpstr>Let's Answer These...</vt:lpstr>
      <vt:lpstr>A Case for Writing Unit Tests</vt:lpstr>
      <vt:lpstr>A Case for Writing Unit Tests</vt:lpstr>
      <vt:lpstr>Is this 'Unit' Test Enough?</vt:lpstr>
      <vt:lpstr>Is this 'Unit' Test Enough?</vt:lpstr>
      <vt:lpstr>A Case for Writing Integration Tests</vt:lpstr>
      <vt:lpstr>PowerPoint Presentation</vt:lpstr>
      <vt:lpstr>Let's Answer These...</vt:lpstr>
      <vt:lpstr>Agenda</vt:lpstr>
      <vt:lpstr>Writing and Executing an Integration Test</vt:lpstr>
      <vt:lpstr>Writing and Executing an Integration Test</vt:lpstr>
      <vt:lpstr>Kitchen Configuration</vt:lpstr>
      <vt:lpstr>Test Kitchen's Configuration</vt:lpstr>
      <vt:lpstr>Test Kitchen's Configuration Makes it Versatile</vt:lpstr>
      <vt:lpstr>Kitchen Platforms and Test Suites</vt:lpstr>
      <vt:lpstr>Your Test Matrix</vt:lpstr>
      <vt:lpstr>View the Test Matrix for Test Kitchen</vt:lpstr>
      <vt:lpstr>Where Are the Tests Stored</vt:lpstr>
      <vt:lpstr>Test Kitchen's Commands</vt:lpstr>
      <vt:lpstr>Create the Test Instance</vt:lpstr>
      <vt:lpstr>Converge the Virtual Instance</vt:lpstr>
      <vt:lpstr>Execute the Tests Against the Virtual Instance</vt:lpstr>
      <vt:lpstr>Understanding the Failure Message</vt:lpstr>
      <vt:lpstr>Examine Failure #1</vt:lpstr>
      <vt:lpstr>Examine the Test Summary</vt:lpstr>
      <vt:lpstr>Kitchen Converge &amp; Verify</vt:lpstr>
      <vt:lpstr>Kitchen Test</vt:lpstr>
      <vt:lpstr>Kitchen Test</vt:lpstr>
      <vt:lpstr>Kitchen Test</vt:lpstr>
      <vt:lpstr>PowerPoint Presentation</vt:lpstr>
      <vt:lpstr>Test Kitchen's Commands and Configuration</vt:lpstr>
      <vt:lpstr>Writing and Executing an Integration Test</vt:lpstr>
      <vt:lpstr>extends RSpec</vt:lpstr>
      <vt:lpstr>InSpec's Resources</vt:lpstr>
      <vt:lpstr>Components of a InSpec Example</vt:lpstr>
      <vt:lpstr>Components of a InSpec Example</vt:lpstr>
      <vt:lpstr>Writing and Executing an Integration Test</vt:lpstr>
      <vt:lpstr>Docker</vt:lpstr>
      <vt:lpstr>Vagrant and Virtual Box Versions</vt:lpstr>
      <vt:lpstr>Test Driven Development</vt:lpstr>
      <vt:lpstr>Writing and Executing an Integration Test</vt:lpstr>
      <vt:lpstr>Agenda</vt:lpstr>
      <vt:lpstr>Writing and Executing a Unit Test</vt:lpstr>
      <vt:lpstr>Resource Collection</vt:lpstr>
      <vt:lpstr>Writing and Executing a Unit Test</vt:lpstr>
      <vt:lpstr>RSpec's Default Conventions</vt:lpstr>
      <vt:lpstr>RSpec Displays Results in Progress Format</vt:lpstr>
      <vt:lpstr>RSpec Displays Results in Progress Format</vt:lpstr>
      <vt:lpstr>Failures Display Expected and What it Got</vt:lpstr>
      <vt:lpstr>Failures Display the Location of the Failure</vt:lpstr>
      <vt:lpstr>RSpec Displays a Results Summary</vt:lpstr>
      <vt:lpstr>RSpec Displays a Results Summary</vt:lpstr>
      <vt:lpstr>Command to Execute Individual Example</vt:lpstr>
      <vt:lpstr>Command to Execute Individual Example</vt:lpstr>
      <vt:lpstr>Writing and Executing a Unit Test</vt:lpstr>
      <vt:lpstr>extends RSpec</vt:lpstr>
      <vt:lpstr>ChefSpec's Matchers</vt:lpstr>
      <vt:lpstr>View the Test for the Default Recipe</vt:lpstr>
      <vt:lpstr>View the Test for the Default Recipe</vt:lpstr>
      <vt:lpstr>View the Test for the Default Recipe</vt:lpstr>
      <vt:lpstr>Testing a Resource That Takes Action</vt:lpstr>
      <vt:lpstr>Writing and Executing a Unit Test</vt:lpstr>
      <vt:lpstr>ChefSpec and RSpec</vt:lpstr>
      <vt:lpstr>Ruby Already Installed?</vt:lpstr>
      <vt:lpstr>Test Driven Development</vt:lpstr>
      <vt:lpstr>Writing and Executing a Unit Test</vt:lpstr>
      <vt:lpstr>Agenda</vt:lpstr>
      <vt:lpstr>Real Examples of Testing</vt:lpstr>
      <vt:lpstr>Improving Your Workflow</vt:lpstr>
      <vt:lpstr>Explore RSpec's Testing Language</vt:lpstr>
      <vt:lpstr>Learn More About RSpec</vt:lpstr>
      <vt:lpstr>Agenda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2376</cp:revision>
  <cp:lastPrinted>2016-02-24T01:48:58Z</cp:lastPrinted>
  <dcterms:created xsi:type="dcterms:W3CDTF">2012-09-13T17:36:07Z</dcterms:created>
  <dcterms:modified xsi:type="dcterms:W3CDTF">2017-09-26T20:40:05Z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